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9"/>
  </p:notesMasterIdLst>
  <p:sldIdLst>
    <p:sldId id="256" r:id="rId2"/>
    <p:sldId id="264" r:id="rId3"/>
    <p:sldId id="265" r:id="rId4"/>
    <p:sldId id="267" r:id="rId5"/>
    <p:sldId id="266" r:id="rId6"/>
    <p:sldId id="270" r:id="rId7"/>
    <p:sldId id="271" r:id="rId8"/>
    <p:sldId id="272" r:id="rId9"/>
    <p:sldId id="281" r:id="rId10"/>
    <p:sldId id="282" r:id="rId11"/>
    <p:sldId id="283" r:id="rId12"/>
    <p:sldId id="268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9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28" autoAdjust="0"/>
  </p:normalViewPr>
  <p:slideViewPr>
    <p:cSldViewPr>
      <p:cViewPr varScale="1">
        <p:scale>
          <a:sx n="99" d="100"/>
          <a:sy n="99" d="100"/>
        </p:scale>
        <p:origin x="-2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6" d="100"/>
        <a:sy n="5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88BEF-644A-4B5B-8FD6-C53AABEA5F24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A1AED-845B-49D0-88FE-0B4CCC01A2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8DC449-49DA-4432-8B38-21D18290EA8E}" type="slidenum">
              <a:rPr lang="en-US" smtClean="0"/>
              <a:pPr/>
              <a:t>49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FC15F-04AA-41A7-AFDB-7B065F6F44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7F7DE-4827-47FB-923A-53F3DEA2F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45.xml"/><Relationship Id="rId18" Type="http://schemas.openxmlformats.org/officeDocument/2006/relationships/slide" Target="slide17.xml"/><Relationship Id="rId3" Type="http://schemas.openxmlformats.org/officeDocument/2006/relationships/slide" Target="slide21.xml"/><Relationship Id="rId7" Type="http://schemas.openxmlformats.org/officeDocument/2006/relationships/slide" Target="slide24.xml"/><Relationship Id="rId12" Type="http://schemas.openxmlformats.org/officeDocument/2006/relationships/slide" Target="slide12.xml"/><Relationship Id="rId17" Type="http://schemas.openxmlformats.org/officeDocument/2006/relationships/slide" Target="slide49.xml"/><Relationship Id="rId2" Type="http://schemas.openxmlformats.org/officeDocument/2006/relationships/slide" Target="slide13.xml"/><Relationship Id="rId16" Type="http://schemas.openxmlformats.org/officeDocument/2006/relationships/slide" Target="slide9.xml"/><Relationship Id="rId20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slide" Target="slide25.xml"/><Relationship Id="rId5" Type="http://schemas.openxmlformats.org/officeDocument/2006/relationships/slide" Target="slide37.xml"/><Relationship Id="rId15" Type="http://schemas.openxmlformats.org/officeDocument/2006/relationships/slide" Target="slide26.xml"/><Relationship Id="rId10" Type="http://schemas.openxmlformats.org/officeDocument/2006/relationships/slide" Target="slide15.xml"/><Relationship Id="rId19" Type="http://schemas.openxmlformats.org/officeDocument/2006/relationships/slide" Target="slide27.xml"/><Relationship Id="rId4" Type="http://schemas.openxmlformats.org/officeDocument/2006/relationships/slide" Target="slide10.xml"/><Relationship Id="rId9" Type="http://schemas.openxmlformats.org/officeDocument/2006/relationships/slide" Target="slide41.xml"/><Relationship Id="rId14" Type="http://schemas.openxmlformats.org/officeDocument/2006/relationships/slide" Target="slide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parenting.kaboose.com/education-and-learning/learning-resources/comp_les1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3.xml"/><Relationship Id="rId4" Type="http://schemas.openxmlformats.org/officeDocument/2006/relationships/slide" Target="slide3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7" Type="http://schemas.openxmlformats.org/officeDocument/2006/relationships/slide" Target="slide12.xm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ghthub.com/internet/security-privacy/articles/3435.aspx" TargetMode="External"/><Relationship Id="rId2" Type="http://schemas.openxmlformats.org/officeDocument/2006/relationships/hyperlink" Target="http://www.crime-research.org/analytics/702/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hyperlink" Target="http://www.svhs.svsd.org/parentclub/ib_myp_faq_04016.html" TargetMode="External"/><Relationship Id="rId4" Type="http://schemas.openxmlformats.org/officeDocument/2006/relationships/hyperlink" Target="http://us.norton.com/cybercrime/definition.jsp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" Target="slide12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8.xml"/><Relationship Id="rId4" Type="http://schemas.openxmlformats.org/officeDocument/2006/relationships/slide" Target="slide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Relationship Id="rId4" Type="http://schemas.openxmlformats.org/officeDocument/2006/relationships/slide" Target="slide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45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1.xml"/><Relationship Id="rId4" Type="http://schemas.openxmlformats.org/officeDocument/2006/relationships/slide" Target="slide5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49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53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puterhope.com/jargon/c/cdrom.htm" TargetMode="External"/><Relationship Id="rId2" Type="http://schemas.openxmlformats.org/officeDocument/2006/relationships/hyperlink" Target="http://www.computerhope.com/jargon/f/fdd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ritannic Bold" pitchFamily="34" charset="0"/>
              </a:rPr>
              <a:t>Jeopardy Game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Britannic Bold" pitchFamily="34" charset="0"/>
              </a:rPr>
              <a:t>Group 2 </a:t>
            </a:r>
          </a:p>
          <a:p>
            <a:r>
              <a:rPr lang="en-US" dirty="0" smtClean="0">
                <a:latin typeface="Britannic Bold" pitchFamily="34" charset="0"/>
              </a:rPr>
              <a:t>By Ella </a:t>
            </a:r>
            <a:r>
              <a:rPr lang="en-US" dirty="0" smtClean="0">
                <a:latin typeface="Britannic Bold" pitchFamily="34" charset="0"/>
              </a:rPr>
              <a:t>Gensheimer, </a:t>
            </a:r>
            <a:r>
              <a:rPr lang="en-US" dirty="0" err="1" smtClean="0">
                <a:latin typeface="Britannic Bold" pitchFamily="34" charset="0"/>
              </a:rPr>
              <a:t>Shakira</a:t>
            </a:r>
            <a:r>
              <a:rPr lang="en-US" dirty="0" smtClean="0">
                <a:latin typeface="Britannic Bold" pitchFamily="34" charset="0"/>
              </a:rPr>
              <a:t> Cason, Erika Powell, and Deborah </a:t>
            </a:r>
            <a:r>
              <a:rPr lang="en-US" dirty="0" err="1" smtClean="0">
                <a:latin typeface="Britannic Bold" pitchFamily="34" charset="0"/>
              </a:rPr>
              <a:t>Simma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ritannic Bold" pitchFamily="34" charset="0"/>
              </a:rPr>
              <a:t>Cyber Crime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sz="2700" dirty="0" smtClean="0">
                <a:latin typeface="Britannic Bold" pitchFamily="34" charset="0"/>
              </a:rPr>
              <a:t>(Informational </a:t>
            </a:r>
            <a:r>
              <a:rPr lang="en-US" sz="2800" dirty="0" smtClean="0">
                <a:latin typeface="Britannic Bold" pitchFamily="34" charset="0"/>
              </a:rPr>
              <a:t>Slide</a:t>
            </a:r>
            <a:r>
              <a:rPr lang="en-US" sz="2700" dirty="0" smtClean="0">
                <a:latin typeface="Britannic Bold" pitchFamily="34" charset="0"/>
              </a:rPr>
              <a:t> 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715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Britannic Bold" pitchFamily="34" charset="0"/>
              </a:rPr>
              <a:t>There Are Many Effects of Cyber Crime Such As Trafficking, Transmission Of Child Pornography, Rape And Many Other Things.</a:t>
            </a:r>
          </a:p>
          <a:p>
            <a:pPr eaLnBrk="1" hangingPunct="1"/>
            <a:r>
              <a:rPr lang="en-US" sz="2800" smtClean="0">
                <a:latin typeface="Britannic Bold" pitchFamily="34" charset="0"/>
              </a:rPr>
              <a:t>Here Are Some ways To prevent Cyber Crime From Effecting You . . .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Britannic Bold" pitchFamily="34" charset="0"/>
              </a:rPr>
              <a:t>Never Give Out Your Password. 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Britannic Bold" pitchFamily="34" charset="0"/>
              </a:rPr>
              <a:t>Do Give Out Any Personal Information Than Is Absolutely Necessary. 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Britannic Bold" pitchFamily="34" charset="0"/>
              </a:rPr>
              <a:t>Don’t Access or Open Links or Attachments Provided From Strangers. 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Britannic Bold" pitchFamily="34" charset="0"/>
              </a:rPr>
              <a:t>Keep Financial Things Safe and By Using The Appropriate Security Software. </a:t>
            </a:r>
          </a:p>
          <a:p>
            <a:pPr eaLnBrk="1" hangingPunct="1">
              <a:buFont typeface="Arial" charset="0"/>
              <a:buNone/>
            </a:pPr>
            <a:endParaRPr lang="en-US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ritannic Bold" pitchFamily="34" charset="0"/>
              </a:rPr>
              <a:t>Cyber Crime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latin typeface="Britannic Bold" pitchFamily="34" charset="0"/>
              </a:rPr>
              <a:t>(Informational Slide)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Some People Commit These Crimes Because They Are Poor And Need Money To Buy Things They Either Need Or Want .</a:t>
            </a:r>
          </a:p>
          <a:p>
            <a:pPr eaLnBrk="1" hangingPunct="1"/>
            <a:r>
              <a:rPr lang="en-US" smtClean="0">
                <a:latin typeface="Britannic Bold" pitchFamily="34" charset="0"/>
              </a:rPr>
              <a:t>They Usually Buy Small Inexpensive Things That People Will Not Notice When They use Their Cards .</a:t>
            </a:r>
          </a:p>
          <a:p>
            <a:pPr eaLnBrk="1" hangingPunct="1"/>
            <a:endParaRPr lang="en-US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Game Board</a:t>
            </a:r>
            <a:endParaRPr lang="en-US" dirty="0">
              <a:latin typeface="Britannic Bold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382000" cy="4081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12954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ritannic Bold" pitchFamily="34" charset="0"/>
                        </a:rPr>
                        <a:t>Input,</a:t>
                      </a:r>
                      <a:r>
                        <a:rPr lang="en-US" baseline="0" dirty="0" smtClean="0">
                          <a:latin typeface="Britannic Bold" pitchFamily="34" charset="0"/>
                        </a:rPr>
                        <a:t> Output, Storage, and Communication</a:t>
                      </a:r>
                      <a:endParaRPr lang="en-US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ritannic Bold" pitchFamily="34" charset="0"/>
                        </a:rPr>
                        <a:t>Gaming Addiction</a:t>
                      </a:r>
                      <a:endParaRPr lang="en-US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ritannic Bold" pitchFamily="34" charset="0"/>
                        </a:rPr>
                        <a:t>Spyware</a:t>
                      </a:r>
                      <a:endParaRPr lang="en-US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ritannic Bold" pitchFamily="34" charset="0"/>
                        </a:rPr>
                        <a:t>Cybercrime</a:t>
                      </a:r>
                      <a:endParaRPr lang="en-US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ritannic Bold" pitchFamily="34" charset="0"/>
                        </a:rPr>
                        <a:t>Parts</a:t>
                      </a:r>
                      <a:r>
                        <a:rPr lang="en-US" baseline="0" dirty="0" smtClean="0">
                          <a:latin typeface="Britannic Bold" pitchFamily="34" charset="0"/>
                        </a:rPr>
                        <a:t> of the Computer</a:t>
                      </a:r>
                      <a:endParaRPr lang="en-US" dirty="0">
                        <a:latin typeface="Britannic Bold" pitchFamily="34" charset="0"/>
                      </a:endParaRPr>
                    </a:p>
                  </a:txBody>
                  <a:tcPr/>
                </a:tc>
              </a:tr>
              <a:tr h="55718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2" action="ppaction://hlinksldjump"/>
                        </a:rPr>
                        <a:t>100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</a:rPr>
                        <a:t>100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3" action="ppaction://hlinksldjump"/>
                        </a:rPr>
                        <a:t>100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4" action="ppaction://hlinksldjump"/>
                        </a:rPr>
                        <a:t> 300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5" action="ppaction://hlinksldjump"/>
                        </a:rPr>
                        <a:t>100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</a:tr>
              <a:tr h="55718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6" action="ppaction://hlinksldjump"/>
                        </a:rPr>
                        <a:t>200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</a:rPr>
                        <a:t>200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7" action="ppaction://hlinksldjump"/>
                        </a:rPr>
                        <a:t>200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8" action="ppaction://hlinksldjump"/>
                        </a:rPr>
                        <a:t>400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9" action="ppaction://hlinksldjump"/>
                        </a:rPr>
                        <a:t>200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</a:tr>
              <a:tr h="55718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0" action="ppaction://hlinksldjump"/>
                        </a:rPr>
                        <a:t>300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Britannic Bold" pitchFamily="34" charset="0"/>
                        </a:rPr>
                        <a:t>300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1" action="ppaction://hlinksldjump"/>
                        </a:rPr>
                        <a:t>300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Britannic Bold" pitchFamily="34" charset="0"/>
                          <a:hlinkClick r:id="rId12" action="ppaction://hlinksldjump"/>
                        </a:rPr>
                        <a:t>500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3" action="ppaction://hlinksldjump"/>
                        </a:rPr>
                        <a:t>300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</a:tr>
              <a:tr h="55718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4" action="ppaction://hlinksldjump"/>
                        </a:rPr>
                        <a:t>400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</a:rPr>
                        <a:t>400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5" action="ppaction://hlinksldjump"/>
                        </a:rPr>
                        <a:t>400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6" action="ppaction://hlinksldjump"/>
                        </a:rPr>
                        <a:t> 200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7" action="ppaction://hlinksldjump"/>
                        </a:rPr>
                        <a:t>400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</a:tr>
              <a:tr h="55718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8" action="ppaction://hlinksldjump"/>
                        </a:rPr>
                        <a:t>500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</a:rPr>
                        <a:t>500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19" action="ppaction://hlinksldjump"/>
                        </a:rPr>
                        <a:t>500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4" action="ppaction://hlinksldjump"/>
                        </a:rPr>
                        <a:t> 300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Britannic Bold" pitchFamily="34" charset="0"/>
                          <a:hlinkClick r:id="rId20" action="ppaction://hlinksldjump"/>
                        </a:rPr>
                        <a:t>500</a:t>
                      </a:r>
                      <a:endParaRPr lang="en-US" sz="1800" dirty="0">
                        <a:latin typeface="Britannic Bol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Question 1 for 100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latin typeface="Britannic Bold" pitchFamily="34" charset="0"/>
              </a:rPr>
              <a:t>Which of the following is an output device?</a:t>
            </a:r>
          </a:p>
          <a:p>
            <a:endParaRPr lang="en-US" dirty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</a:rPr>
              <a:t> 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A. Keyboard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</a:rPr>
              <a:t> 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B. Monitor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C. RAM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D. Power Supply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</a:rPr>
              <a:t>  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Question 2 for 200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ritannic Bold" pitchFamily="34" charset="0"/>
              </a:rPr>
              <a:t>What are storage devices?</a:t>
            </a:r>
          </a:p>
          <a:p>
            <a:pPr>
              <a:buNone/>
            </a:pPr>
            <a:endParaRPr lang="en-US" dirty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A. Hardware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B. Devices that store information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C. Flash drives, hard drives, and CDs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D. All of the above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Question 3 for 300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ritannic Bold" pitchFamily="34" charset="0"/>
              </a:rPr>
              <a:t>Input devices…</a:t>
            </a:r>
          </a:p>
          <a:p>
            <a:pPr>
              <a:buNone/>
            </a:pPr>
            <a:endParaRPr lang="en-US" dirty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A. Put information in the computer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B. Send information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C. Display information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D. Store information</a:t>
            </a:r>
            <a:endParaRPr lang="en-US" dirty="0" smtClean="0">
              <a:latin typeface="Britannic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Question 4 for 400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Which of the following is a communication device?</a:t>
            </a:r>
          </a:p>
          <a:p>
            <a:pPr>
              <a:buNone/>
            </a:pPr>
            <a:endParaRPr lang="en-US" dirty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A. Digital camera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B. Desktop case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C. Modem</a:t>
            </a:r>
            <a:endParaRPr lang="en-US" dirty="0" smtClean="0">
              <a:latin typeface="Britannic Bold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D. Scanner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Question 5 for 500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ritannic Bold" pitchFamily="34" charset="0"/>
              </a:rPr>
              <a:t>Speakers are an example of an</a:t>
            </a:r>
          </a:p>
          <a:p>
            <a:pPr>
              <a:buNone/>
            </a:pP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A. </a:t>
            </a:r>
            <a:r>
              <a:rPr lang="en-US" dirty="0">
                <a:latin typeface="Britannic Bold" pitchFamily="34" charset="0"/>
                <a:hlinkClick r:id="rId2" action="ppaction://hlinksldjump"/>
              </a:rPr>
              <a:t>I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nput device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B. Output device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C. Communication device</a:t>
            </a: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D. Storage device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Congratulations!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latin typeface="Britannic Bold" pitchFamily="34" charset="0"/>
              </a:rPr>
              <a:t>The answer you chose was correct</a:t>
            </a:r>
          </a:p>
          <a:p>
            <a:pPr>
              <a:buNone/>
            </a:pPr>
            <a:endParaRPr lang="en-US" dirty="0">
              <a:latin typeface="Britannic Bold" pitchFamily="34" charset="0"/>
            </a:endParaRPr>
          </a:p>
          <a:p>
            <a:pPr>
              <a:buNone/>
            </a:pP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</a:rPr>
              <a:t>	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1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2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4" action="ppaction://hlinksldjump"/>
              </a:rPr>
              <a:t>3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4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6" action="ppaction://hlinksldjump"/>
              </a:rPr>
              <a:t>5</a:t>
            </a:r>
            <a:r>
              <a:rPr lang="en-US" dirty="0" smtClean="0">
                <a:latin typeface="Britannic Bold" pitchFamily="34" charset="0"/>
              </a:rPr>
              <a:t>     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5" name="Action Button: Home 4">
            <a:hlinkClick r:id="" action="ppaction://noaction" highlightClick="1"/>
          </p:cNvPr>
          <p:cNvSpPr/>
          <p:nvPr/>
        </p:nvSpPr>
        <p:spPr>
          <a:xfrm>
            <a:off x="2667000" y="457200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Too Bad!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    </a:t>
            </a:r>
            <a:r>
              <a:rPr lang="en-US" dirty="0" smtClean="0">
                <a:latin typeface="Britannic Bold" pitchFamily="34" charset="0"/>
              </a:rPr>
              <a:t>The answer you chose was wrong</a:t>
            </a:r>
          </a:p>
          <a:p>
            <a:pPr>
              <a:buNone/>
            </a:pPr>
            <a:endParaRPr lang="en-US" dirty="0">
              <a:latin typeface="Britannic Bold" pitchFamily="34" charset="0"/>
            </a:endParaRPr>
          </a:p>
          <a:p>
            <a:pPr>
              <a:buNone/>
            </a:pPr>
            <a:endParaRPr lang="en-US" dirty="0" smtClean="0">
              <a:latin typeface="Britannic Bold" pitchFamily="34" charset="0"/>
            </a:endParaRPr>
          </a:p>
          <a:p>
            <a:pPr>
              <a:buNone/>
            </a:pPr>
            <a:endParaRPr lang="en-US" dirty="0">
              <a:latin typeface="Britannic Bold" pitchFamily="34" charset="0"/>
            </a:endParaRPr>
          </a:p>
          <a:p>
            <a:pPr>
              <a:buNone/>
            </a:pP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1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2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4" action="ppaction://hlinksldjump"/>
              </a:rPr>
              <a:t>3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4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  <a:hlinkClick r:id="rId6" action="ppaction://hlinksldjump"/>
              </a:rPr>
              <a:t>5</a:t>
            </a:r>
            <a:r>
              <a:rPr lang="en-US" dirty="0" smtClean="0">
                <a:latin typeface="Britannic Bold" pitchFamily="34" charset="0"/>
              </a:rPr>
              <a:t>   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5" name="Action Button: Home 4">
            <a:hlinkClick r:id="" action="ppaction://hlinkshowjump?jump=lastslide" highlightClick="1"/>
          </p:cNvPr>
          <p:cNvSpPr/>
          <p:nvPr/>
        </p:nvSpPr>
        <p:spPr>
          <a:xfrm>
            <a:off x="2438400" y="487680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Input Devices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Input devices put information into the computer.</a:t>
            </a:r>
          </a:p>
          <a:p>
            <a:r>
              <a:rPr lang="en-US" dirty="0" smtClean="0">
                <a:latin typeface="Britannic Bold" pitchFamily="34" charset="0"/>
              </a:rPr>
              <a:t>Some examples are a keyboard, mouse, flash drive, CD, scanner, camera, and graphics table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3" descr="key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4419600"/>
            <a:ext cx="2819402" cy="1371600"/>
          </a:xfrm>
          <a:prstGeom prst="rect">
            <a:avLst/>
          </a:prstGeom>
        </p:spPr>
      </p:pic>
      <p:pic>
        <p:nvPicPr>
          <p:cNvPr id="5" name="Picture 4" descr="300px-3-Tastenmaus_Microso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4267200"/>
            <a:ext cx="1524000" cy="1336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Bibliography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latin typeface="Britannic Bold" pitchFamily="34" charset="0"/>
                <a:hlinkClick r:id="rId2"/>
              </a:rPr>
              <a:t>http://parenting.kaboose.com/education-and-learning/learning-resources/comp_les1.html</a:t>
            </a:r>
            <a:endParaRPr lang="en-US" dirty="0" smtClean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Spyware for 100 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066800"/>
            <a:ext cx="6400800" cy="1371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Britannic Bold" pitchFamily="34" charset="0"/>
              </a:rPr>
              <a:t>What are the differences between spywares and viruses?</a:t>
            </a:r>
          </a:p>
        </p:txBody>
      </p:sp>
      <p:sp>
        <p:nvSpPr>
          <p:cNvPr id="7172" name="Text Box 9"/>
          <p:cNvSpPr txBox="1">
            <a:spLocks noChangeArrowheads="1"/>
          </p:cNvSpPr>
          <p:nvPr/>
        </p:nvSpPr>
        <p:spPr bwMode="auto">
          <a:xfrm>
            <a:off x="1066800" y="2041525"/>
            <a:ext cx="7162800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71550" lvl="1" indent="-514350">
              <a:buFontTx/>
              <a:buAutoNum type="alphaUcParenR"/>
            </a:pPr>
            <a:r>
              <a:rPr lang="en-US" sz="2800" dirty="0">
                <a:latin typeface="Britannic Bold" pitchFamily="34" charset="0"/>
                <a:hlinkClick r:id="rId2" action="ppaction://hlinksldjump"/>
              </a:rPr>
              <a:t>Viruses and spyware both damage your computer.</a:t>
            </a:r>
            <a:endParaRPr lang="en-US" sz="2800" dirty="0">
              <a:latin typeface="Britannic Bold" pitchFamily="34" charset="0"/>
            </a:endParaRPr>
          </a:p>
          <a:p>
            <a:pPr marL="971550" lvl="1" indent="-514350">
              <a:buFontTx/>
              <a:buAutoNum type="alphaUcParenR"/>
            </a:pPr>
            <a:endParaRPr lang="en-US" sz="2800" dirty="0">
              <a:latin typeface="Britannic Bold" pitchFamily="34" charset="0"/>
            </a:endParaRPr>
          </a:p>
          <a:p>
            <a:pPr marL="971550" lvl="1" indent="-514350">
              <a:buFontTx/>
              <a:buAutoNum type="alphaUcParenR"/>
            </a:pPr>
            <a:r>
              <a:rPr lang="en-US" sz="2800" dirty="0">
                <a:latin typeface="Britannic Bold" pitchFamily="34" charset="0"/>
              </a:rPr>
              <a:t> </a:t>
            </a:r>
            <a:r>
              <a:rPr lang="en-US" sz="2800" dirty="0">
                <a:latin typeface="Britannic Bold" pitchFamily="34" charset="0"/>
                <a:hlinkClick r:id="rId2" action="ppaction://hlinksldjump"/>
              </a:rPr>
              <a:t>Viruses slows down your computer  and spyware damages it.</a:t>
            </a:r>
            <a:endParaRPr lang="en-US" sz="2800" dirty="0">
              <a:latin typeface="Britannic Bold" pitchFamily="34" charset="0"/>
            </a:endParaRPr>
          </a:p>
          <a:p>
            <a:pPr marL="971550" lvl="1" indent="-514350">
              <a:buFontTx/>
              <a:buAutoNum type="alphaUcParenR"/>
            </a:pPr>
            <a:endParaRPr lang="en-US" sz="2800" dirty="0">
              <a:latin typeface="Britannic Bold" pitchFamily="34" charset="0"/>
            </a:endParaRPr>
          </a:p>
          <a:p>
            <a:pPr marL="971550" lvl="1" indent="-514350">
              <a:buFontTx/>
              <a:buAutoNum type="alphaUcParenR"/>
            </a:pPr>
            <a:r>
              <a:rPr lang="en-US" sz="2800" dirty="0">
                <a:latin typeface="Britannic Bold" pitchFamily="34" charset="0"/>
              </a:rPr>
              <a:t> </a:t>
            </a:r>
            <a:r>
              <a:rPr lang="en-US" sz="2800" dirty="0">
                <a:latin typeface="Britannic Bold" pitchFamily="34" charset="0"/>
                <a:hlinkClick r:id="rId3" action="ppaction://hlinksldjump"/>
              </a:rPr>
              <a:t>Spyware slows down your computer  and viruses damages it. </a:t>
            </a:r>
            <a:endParaRPr lang="en-US" sz="2800" dirty="0">
              <a:latin typeface="Britannic Bold" pitchFamily="34" charset="0"/>
            </a:endParaRPr>
          </a:p>
          <a:p>
            <a:pPr marL="971550" lvl="1" indent="-514350">
              <a:buFontTx/>
              <a:buAutoNum type="alphaUcParenR"/>
            </a:pPr>
            <a:endParaRPr lang="en-US" sz="2800" dirty="0">
              <a:latin typeface="Britannic Bold" pitchFamily="34" charset="0"/>
              <a:hlinkClick r:id="rId4" action="ppaction://hlinksldjump"/>
            </a:endParaRPr>
          </a:p>
          <a:p>
            <a:pPr marL="971550" lvl="1" indent="-514350">
              <a:buFontTx/>
              <a:buAutoNum type="alphaUcParenR"/>
            </a:pPr>
            <a:r>
              <a:rPr lang="en-US" sz="2800" dirty="0">
                <a:latin typeface="Britannic Bold" pitchFamily="34" charset="0"/>
                <a:hlinkClick r:id="rId2" action="ppaction://hlinksldjump"/>
              </a:rPr>
              <a:t> None of the above.</a:t>
            </a:r>
            <a:endParaRPr lang="en-US" sz="2800" dirty="0">
              <a:latin typeface="Britannic Bold" pitchFamily="34" charset="0"/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78162"/>
          </a:xfrm>
        </p:spPr>
        <p:txBody>
          <a:bodyPr/>
          <a:lstStyle/>
          <a:p>
            <a:pPr eaLnBrk="1" hangingPunct="1"/>
            <a:r>
              <a:rPr lang="en-US" sz="6600" smtClean="0">
                <a:latin typeface="Britannic Bold" pitchFamily="34" charset="0"/>
              </a:rPr>
              <a:t>You are CORRECT!</a:t>
            </a:r>
            <a:br>
              <a:rPr lang="en-US" sz="6600" smtClean="0">
                <a:latin typeface="Britannic Bold" pitchFamily="34" charset="0"/>
              </a:rPr>
            </a:br>
            <a:r>
              <a:rPr lang="en-US" sz="6600" smtClean="0">
                <a:latin typeface="Britannic Bold" pitchFamily="34" charset="0"/>
              </a:rPr>
              <a:t>GREAT JOB : 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3276600"/>
            <a:ext cx="8458200" cy="3352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 </a:t>
            </a:r>
          </a:p>
          <a:p>
            <a:pPr eaLnBrk="1" hangingPunct="1"/>
            <a:r>
              <a:rPr lang="en-US" sz="6600" dirty="0" smtClean="0">
                <a:latin typeface="Britannic Bold" pitchFamily="34" charset="0"/>
                <a:hlinkClick r:id="rId2" action="ppaction://hlinksldjump"/>
              </a:rPr>
              <a:t>Click here to continue playing</a:t>
            </a:r>
            <a:r>
              <a:rPr lang="en-US" sz="6600" dirty="0" smtClean="0">
                <a:latin typeface="Britannic Bold" pitchFamily="34" charset="0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5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819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b="1" dirty="0" smtClean="0"/>
              <a:t/>
            </a:r>
            <a:br>
              <a:rPr lang="en-US" sz="8000" b="1" dirty="0" smtClean="0"/>
            </a:br>
            <a:r>
              <a:rPr lang="en-US" sz="8000" b="1" dirty="0" smtClean="0">
                <a:latin typeface="Britannic Bold" pitchFamily="34" charset="0"/>
              </a:rPr>
              <a:t>You Are Soooo Wrong ! Try Again .</a:t>
            </a:r>
            <a:r>
              <a:rPr lang="en-US" sz="8000" dirty="0" smtClean="0"/>
              <a:t/>
            </a:r>
            <a:br>
              <a:rPr lang="en-US" sz="8000" dirty="0" smtClean="0"/>
            </a:br>
            <a:endParaRPr lang="en-US" sz="8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5410200"/>
            <a:ext cx="5715000" cy="1447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Back to game board</a:t>
            </a:r>
            <a:endParaRPr lang="en-US" sz="2800" dirty="0" smtClean="0">
              <a:latin typeface="Britannic Bold" pitchFamily="34" charset="0"/>
            </a:endParaRPr>
          </a:p>
        </p:txBody>
      </p:sp>
      <p:pic>
        <p:nvPicPr>
          <p:cNvPr id="9220" name="Picture 4" descr="C:\Documents and Settings\student\Local Settings\Temporary Internet Files\Content.IE5\E5V8RINU\MC90044041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971800"/>
            <a:ext cx="3430588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ritannic Bold" pitchFamily="34" charset="0"/>
              </a:rPr>
              <a:t>Spyware for 200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828800"/>
            <a:ext cx="6400800" cy="1371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Britannic Bold" pitchFamily="34" charset="0"/>
              </a:rPr>
              <a:t>(What do spyware masquerade itself as?)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24000" y="3352800"/>
            <a:ext cx="67056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Tx/>
              <a:buAutoNum type="alphaUcParenR"/>
              <a:defRPr/>
            </a:pPr>
            <a:r>
              <a:rPr lang="en-US" sz="2800" dirty="0">
                <a:latin typeface="Britannic Bold" pitchFamily="34" charset="0"/>
                <a:hlinkClick r:id="rId2" action="ppaction://hlinksldjump"/>
              </a:rPr>
              <a:t>Games</a:t>
            </a: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UcParenR"/>
              <a:defRPr/>
            </a:pP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UcParenR"/>
              <a:defRPr/>
            </a:pPr>
            <a:r>
              <a:rPr lang="en-US" sz="2800" dirty="0">
                <a:latin typeface="Britannic Bold" pitchFamily="34" charset="0"/>
                <a:hlinkClick r:id="rId3" action="ppaction://hlinksldjump"/>
              </a:rPr>
              <a:t>Unwanted merchandise </a:t>
            </a: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UcParenR"/>
              <a:defRPr/>
            </a:pPr>
            <a:endParaRPr lang="en-US" sz="2800" dirty="0">
              <a:latin typeface="Britannic Bold" pitchFamily="34" charset="0"/>
              <a:hlinkClick r:id="rId4" action="ppaction://hlinksldjump"/>
            </a:endParaRPr>
          </a:p>
          <a:p>
            <a:pPr marL="514350" indent="-514350">
              <a:buFontTx/>
              <a:buAutoNum type="alphaUcParenR"/>
              <a:defRPr/>
            </a:pPr>
            <a:r>
              <a:rPr lang="en-US" sz="2800" dirty="0">
                <a:latin typeface="Britannic Bold" pitchFamily="34" charset="0"/>
                <a:hlinkClick r:id="rId2" action="ppaction://hlinksldjump"/>
              </a:rPr>
              <a:t>Clothes</a:t>
            </a: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UcParenR"/>
              <a:defRPr/>
            </a:pPr>
            <a:endParaRPr lang="en-US" sz="2800" dirty="0">
              <a:latin typeface="Britannic Bold" pitchFamily="34" charset="0"/>
              <a:hlinkClick r:id="rId4" action="ppaction://hlinksldjump"/>
            </a:endParaRPr>
          </a:p>
          <a:p>
            <a:pPr marL="514350" indent="-514350">
              <a:buFontTx/>
              <a:buAutoNum type="alphaUcParenR"/>
              <a:defRPr/>
            </a:pPr>
            <a:r>
              <a:rPr lang="en-US" sz="2800" dirty="0">
                <a:latin typeface="Britannic Bold" pitchFamily="34" charset="0"/>
                <a:hlinkClick r:id="rId2" action="ppaction://hlinksldjump"/>
              </a:rPr>
              <a:t>Food </a:t>
            </a:r>
            <a:r>
              <a:rPr lang="en-US" sz="2800" dirty="0" err="1">
                <a:latin typeface="Britannic Bold" pitchFamily="34" charset="0"/>
                <a:hlinkClick r:id="rId2" action="ppaction://hlinksldjump"/>
              </a:rPr>
              <a:t>recepies</a:t>
            </a:r>
            <a:r>
              <a:rPr lang="en-US" sz="2800" dirty="0">
                <a:latin typeface="Britannic Bold" pitchFamily="34" charset="0"/>
                <a:hlinkClick r:id="rId2" action="ppaction://hlinksldjump"/>
              </a:rPr>
              <a:t> </a:t>
            </a:r>
            <a:endParaRPr lang="en-US" sz="2800" dirty="0">
              <a:latin typeface="Britannic Bold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Britannic Bold" pitchFamily="34" charset="0"/>
              </a:rPr>
              <a:t>Spyware for 30</a:t>
            </a:r>
            <a:r>
              <a:rPr lang="en-US" dirty="0" smtClean="0"/>
              <a:t>0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/>
              <a:t>  </a:t>
            </a:r>
            <a:r>
              <a:rPr lang="en-US" dirty="0" smtClean="0">
                <a:latin typeface="Britannic Bold" pitchFamily="34" charset="0"/>
              </a:rPr>
              <a:t>Is </a:t>
            </a:r>
            <a:r>
              <a:rPr lang="en-US" dirty="0" smtClean="0">
                <a:latin typeface="Britannic Bold" pitchFamily="34" charset="0"/>
              </a:rPr>
              <a:t>it true that spyware is in a form of pop-up that shows in the status bar</a:t>
            </a:r>
            <a:r>
              <a:rPr lang="en-US" dirty="0" smtClean="0">
                <a:latin typeface="Britannic Bold" pitchFamily="34" charset="0"/>
              </a:rPr>
              <a:t>?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	 </a:t>
            </a:r>
            <a:r>
              <a:rPr lang="en-US" dirty="0" smtClean="0">
                <a:latin typeface="Britannic Bold" pitchFamily="34" charset="0"/>
              </a:rPr>
              <a:t>A)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TRUE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    </a:t>
            </a:r>
            <a:r>
              <a:rPr lang="en-US" dirty="0" smtClean="0">
                <a:latin typeface="Britannic Bold" pitchFamily="34" charset="0"/>
              </a:rPr>
              <a:t>B)</a:t>
            </a:r>
            <a:r>
              <a:rPr lang="en-US" dirty="0" smtClean="0">
                <a:latin typeface="Britannic Bold" pitchFamily="34" charset="0"/>
                <a:hlinkClick r:id="rId4" action="ppaction://hlinksldjump"/>
              </a:rPr>
              <a:t> </a:t>
            </a: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False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    C)Not </a:t>
            </a: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all the time</a:t>
            </a:r>
            <a:endParaRPr lang="en-US" dirty="0" smtClean="0">
              <a:latin typeface="Britannic Bold" pitchFamily="34" charset="0"/>
              <a:hlinkClick r:id="rId4" action="ppaction://hlinksldjump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    D)None </a:t>
            </a:r>
            <a:r>
              <a:rPr lang="en-US" dirty="0" smtClean="0">
                <a:latin typeface="Britannic Bold" pitchFamily="34" charset="0"/>
                <a:hlinkClick r:id="rId5" action="ppaction://hlinksldjump"/>
              </a:rPr>
              <a:t>of the above</a:t>
            </a:r>
            <a:endParaRPr lang="en-US" dirty="0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7924800" cy="1036638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Spyware For 400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A</a:t>
            </a:r>
            <a:r>
              <a:rPr lang="en-US" dirty="0" smtClean="0">
                <a:latin typeface="Britannic Bold" pitchFamily="34" charset="0"/>
              </a:rPr>
              <a:t>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True 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B.)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False.</a:t>
            </a:r>
            <a:endParaRPr lang="en-US" dirty="0" smtClean="0">
              <a:latin typeface="Britann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457200"/>
            <a:ext cx="6248400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3200" dirty="0" smtClean="0">
              <a:solidFill>
                <a:schemeClr val="bg1">
                  <a:lumMod val="50000"/>
                </a:schemeClr>
              </a:solidFill>
              <a:latin typeface="Britannic Bold" pitchFamily="34" charset="0"/>
            </a:endParaRPr>
          </a:p>
          <a:p>
            <a:pPr>
              <a:defRPr/>
            </a:pP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Britannic Bold" pitchFamily="34" charset="0"/>
              </a:rPr>
              <a:t>True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ritannic Bold" pitchFamily="34" charset="0"/>
              </a:rPr>
              <a:t>Or false</a:t>
            </a:r>
          </a:p>
          <a:p>
            <a:pPr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ritannic Bold" pitchFamily="34" charset="0"/>
              </a:rPr>
              <a:t>You Should Always Click The X Button On A Piece Of Spyware To Rid Of 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-228600"/>
            <a:ext cx="7391400" cy="1112838"/>
          </a:xfrm>
        </p:spPr>
        <p:txBody>
          <a:bodyPr/>
          <a:lstStyle/>
          <a:p>
            <a:r>
              <a:rPr lang="en-US" smtClean="0">
                <a:latin typeface="Britannic Bold" pitchFamily="34" charset="0"/>
              </a:rPr>
              <a:t>Spyware For 500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A.)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50 %</a:t>
            </a:r>
            <a:endParaRPr lang="en-US" dirty="0" smtClean="0">
              <a:latin typeface="Britannic Bold" pitchFamily="34" charset="0"/>
            </a:endParaRPr>
          </a:p>
          <a:p>
            <a:r>
              <a:rPr lang="en-US" dirty="0" smtClean="0">
                <a:latin typeface="Britannic Bold" pitchFamily="34" charset="0"/>
              </a:rPr>
              <a:t>B.)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70 %</a:t>
            </a:r>
            <a:endParaRPr lang="en-US" dirty="0" smtClean="0">
              <a:latin typeface="Britannic Bold" pitchFamily="34" charset="0"/>
            </a:endParaRPr>
          </a:p>
          <a:p>
            <a:r>
              <a:rPr lang="en-US" dirty="0" smtClean="0">
                <a:latin typeface="Britannic Bold" pitchFamily="34" charset="0"/>
              </a:rPr>
              <a:t>C.)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85 %</a:t>
            </a:r>
            <a:endParaRPr lang="en-US" dirty="0" smtClean="0">
              <a:latin typeface="Britannic Bold" pitchFamily="34" charset="0"/>
            </a:endParaRPr>
          </a:p>
          <a:p>
            <a:r>
              <a:rPr lang="en-US" dirty="0" smtClean="0">
                <a:latin typeface="Britannic Bold" pitchFamily="34" charset="0"/>
              </a:rPr>
              <a:t>D.)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80 %</a:t>
            </a:r>
            <a:endParaRPr lang="en-US" dirty="0" smtClean="0">
              <a:latin typeface="Britannic Bold" pitchFamily="34" charset="0"/>
            </a:endParaRPr>
          </a:p>
          <a:p>
            <a:r>
              <a:rPr lang="en-US" dirty="0" smtClean="0">
                <a:latin typeface="Britannic Bold" pitchFamily="34" charset="0"/>
              </a:rPr>
              <a:t>E.)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None Of The Above .</a:t>
            </a:r>
            <a:endParaRPr lang="en-US" dirty="0" smtClean="0">
              <a:latin typeface="Britannic Bol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762000"/>
            <a:ext cx="63246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ritannic Bold" pitchFamily="34" charset="0"/>
              </a:rPr>
              <a:t>What Percent Of Personal Computers Are Effected by Spyware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Bibliography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  <a:hlinkClick r:id="rId2"/>
              </a:rPr>
              <a:t>WWW.google.com</a:t>
            </a:r>
            <a:endParaRPr lang="en-US" smtClean="0">
              <a:latin typeface="Britannic Bold" pitchFamily="34" charset="0"/>
            </a:endParaRPr>
          </a:p>
          <a:p>
            <a:pPr eaLnBrk="1" hangingPunct="1"/>
            <a:endParaRPr lang="en-US" smtClean="0">
              <a:latin typeface="Britannic Bold" pitchFamily="34" charset="0"/>
            </a:endParaRPr>
          </a:p>
          <a:p>
            <a:pPr eaLnBrk="1" hangingPunct="1"/>
            <a:r>
              <a:rPr lang="en-US" smtClean="0">
                <a:latin typeface="Britannic Bold" pitchFamily="34" charset="0"/>
              </a:rPr>
              <a:t>My Notes</a:t>
            </a:r>
          </a:p>
          <a:p>
            <a:pPr eaLnBrk="1" hangingPunct="1"/>
            <a:endParaRPr lang="en-US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Cyber Crime For 100 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52600"/>
            <a:ext cx="6400800" cy="1371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Britannic Bold" pitchFamily="34" charset="0"/>
              </a:rPr>
              <a:t>Which Of These Is An Effect Of Cyber Crime ?</a:t>
            </a:r>
          </a:p>
        </p:txBody>
      </p:sp>
      <p:sp>
        <p:nvSpPr>
          <p:cNvPr id="7172" name="Text Box 9"/>
          <p:cNvSpPr txBox="1">
            <a:spLocks noChangeArrowheads="1"/>
          </p:cNvSpPr>
          <p:nvPr/>
        </p:nvSpPr>
        <p:spPr bwMode="auto">
          <a:xfrm>
            <a:off x="533400" y="3124200"/>
            <a:ext cx="7696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endParaRPr lang="en-US" sz="28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533400" y="2743200"/>
            <a:ext cx="8001000" cy="566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dirty="0">
                <a:latin typeface="Britannic Bold" pitchFamily="34" charset="0"/>
              </a:rPr>
              <a:t>A.) </a:t>
            </a:r>
            <a:r>
              <a:rPr lang="en-US" sz="4000" dirty="0">
                <a:latin typeface="Britannic Bold" pitchFamily="34" charset="0"/>
                <a:hlinkClick r:id="rId2" action="ppaction://hlinksldjump"/>
              </a:rPr>
              <a:t>Selling Of Drugs Across The Country</a:t>
            </a:r>
            <a:endParaRPr lang="en-US" sz="4000" dirty="0">
              <a:latin typeface="Britannic Bold" pitchFamily="34" charset="0"/>
            </a:endParaRPr>
          </a:p>
          <a:p>
            <a:r>
              <a:rPr lang="en-US" sz="4000" dirty="0">
                <a:latin typeface="Britannic Bold" pitchFamily="34" charset="0"/>
              </a:rPr>
              <a:t>B.) </a:t>
            </a:r>
            <a:r>
              <a:rPr lang="en-US" sz="4000" dirty="0">
                <a:latin typeface="Britannic Bold" pitchFamily="34" charset="0"/>
                <a:hlinkClick r:id="rId3" action="ppaction://hlinksldjump"/>
              </a:rPr>
              <a:t>Murder</a:t>
            </a:r>
            <a:endParaRPr lang="en-US" sz="4000" dirty="0">
              <a:latin typeface="Britannic Bold" pitchFamily="34" charset="0"/>
            </a:endParaRPr>
          </a:p>
          <a:p>
            <a:r>
              <a:rPr lang="en-US" sz="4000" dirty="0">
                <a:latin typeface="Britannic Bold" pitchFamily="34" charset="0"/>
              </a:rPr>
              <a:t>C.) </a:t>
            </a:r>
            <a:r>
              <a:rPr lang="en-US" sz="4000" dirty="0">
                <a:latin typeface="Britannic Bold" pitchFamily="34" charset="0"/>
                <a:hlinkClick r:id="rId3" action="ppaction://hlinksldjump"/>
              </a:rPr>
              <a:t>Children Running Away</a:t>
            </a:r>
            <a:endParaRPr lang="en-US" sz="4000" dirty="0">
              <a:latin typeface="Britannic Bold" pitchFamily="34" charset="0"/>
            </a:endParaRPr>
          </a:p>
          <a:p>
            <a:r>
              <a:rPr lang="en-US" sz="4000" dirty="0">
                <a:latin typeface="Britannic Bold" pitchFamily="34" charset="0"/>
              </a:rPr>
              <a:t>D.) </a:t>
            </a:r>
            <a:r>
              <a:rPr lang="en-US" sz="4000" dirty="0">
                <a:latin typeface="Britannic Bold" pitchFamily="34" charset="0"/>
                <a:hlinkClick r:id="rId3" action="ppaction://hlinksldjump"/>
              </a:rPr>
              <a:t>Prison</a:t>
            </a:r>
            <a:endParaRPr lang="en-US" sz="4000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  <a:p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Output Devices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Output devices display information in a way you can understand it.</a:t>
            </a:r>
          </a:p>
          <a:p>
            <a:r>
              <a:rPr lang="en-US" dirty="0" smtClean="0">
                <a:latin typeface="Britannic Bold" pitchFamily="34" charset="0"/>
              </a:rPr>
              <a:t>Some examples are speakers, monitors, or printers.</a:t>
            </a:r>
            <a:endParaRPr lang="en-US" dirty="0">
              <a:latin typeface="Britannic Bold" pitchFamily="34" charset="0"/>
            </a:endParaRPr>
          </a:p>
        </p:txBody>
      </p:sp>
      <p:pic>
        <p:nvPicPr>
          <p:cNvPr id="4" name="Picture 3" descr="220px-LG_L194WT-SF_LCD_monit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3962400"/>
            <a:ext cx="2095500" cy="1800225"/>
          </a:xfrm>
          <a:prstGeom prst="rect">
            <a:avLst/>
          </a:prstGeom>
        </p:spPr>
      </p:pic>
      <p:pic>
        <p:nvPicPr>
          <p:cNvPr id="5" name="Picture 4" descr="205px-Epson-inkjet-prin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3581400"/>
            <a:ext cx="2640169" cy="2047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4"/>
          <p:cNvSpPr>
            <a:spLocks noGrp="1"/>
          </p:cNvSpPr>
          <p:nvPr>
            <p:ph type="title"/>
          </p:nvPr>
        </p:nvSpPr>
        <p:spPr>
          <a:xfrm>
            <a:off x="685800" y="0"/>
            <a:ext cx="7924800" cy="3962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dirty="0" smtClean="0">
                <a:latin typeface="Britannic Bold"/>
              </a:rPr>
              <a:t/>
            </a:r>
            <a:br>
              <a:rPr lang="en-US" sz="7200" dirty="0" smtClean="0">
                <a:latin typeface="Britannic Bold"/>
              </a:rPr>
            </a:br>
            <a:r>
              <a:rPr lang="en-US" sz="7200" b="1" dirty="0" smtClean="0">
                <a:latin typeface="Britannic Bold"/>
              </a:rPr>
              <a:t>You Got It Right ! Please Go Back To The Game  Board .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620000" y="5486400"/>
            <a:ext cx="990600" cy="1143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8196" name="Picture 4" descr="C:\Users\Owner\AppData\Local\Microsoft\Windows\Temporary Internet Files\Content.IE5\P427BO9R\MC900433822[1]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19400" y="3962400"/>
            <a:ext cx="2895600" cy="2895600"/>
          </a:xfrm>
          <a:noFill/>
        </p:spPr>
      </p:pic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0" y="6019800"/>
            <a:ext cx="3276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sng">
                <a:latin typeface="Britannic Bold" pitchFamily="34" charset="0"/>
                <a:hlinkClick r:id="rId4" action="ppaction://hlinksldjump"/>
              </a:rPr>
              <a:t>Bibliography</a:t>
            </a:r>
            <a:endParaRPr lang="en-US" sz="3200" u="sng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819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b="1" dirty="0" smtClean="0"/>
              <a:t/>
            </a:r>
            <a:br>
              <a:rPr lang="en-US" sz="8000" b="1" dirty="0" smtClean="0"/>
            </a:br>
            <a:r>
              <a:rPr lang="en-US" sz="8000" b="1" dirty="0" smtClean="0">
                <a:latin typeface="Britannic Bold" pitchFamily="34" charset="0"/>
              </a:rPr>
              <a:t>You Are Soooo Wrong! Try Again.</a:t>
            </a:r>
            <a:r>
              <a:rPr lang="en-US" sz="8000" dirty="0" smtClean="0"/>
              <a:t/>
            </a:r>
            <a:br>
              <a:rPr lang="en-US" sz="8000" dirty="0" smtClean="0"/>
            </a:br>
            <a:endParaRPr lang="en-US" sz="8000" dirty="0" smtClean="0"/>
          </a:p>
        </p:txBody>
      </p:sp>
      <p:pic>
        <p:nvPicPr>
          <p:cNvPr id="921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62200" y="2438400"/>
            <a:ext cx="4114800" cy="3348038"/>
          </a:xfrm>
          <a:noFill/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914400" y="5943600"/>
            <a:ext cx="7391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Britannic Bold" pitchFamily="34" charset="0"/>
                <a:hlinkClick r:id="rId3" action="ppaction://hlinksldjump"/>
              </a:rPr>
              <a:t>100</a:t>
            </a:r>
            <a:r>
              <a:rPr lang="en-US" sz="3200">
                <a:latin typeface="Britannic Bold" pitchFamily="34" charset="0"/>
              </a:rPr>
              <a:t>     </a:t>
            </a:r>
            <a:r>
              <a:rPr lang="en-US" sz="3200">
                <a:latin typeface="Britannic Bold" pitchFamily="34" charset="0"/>
                <a:hlinkClick r:id="rId4" action="ppaction://hlinksldjump"/>
              </a:rPr>
              <a:t>200</a:t>
            </a:r>
            <a:r>
              <a:rPr lang="en-US" sz="3200">
                <a:latin typeface="Britannic Bold" pitchFamily="34" charset="0"/>
              </a:rPr>
              <a:t>     </a:t>
            </a:r>
            <a:r>
              <a:rPr lang="en-US" sz="3200">
                <a:latin typeface="Britannic Bold" pitchFamily="34" charset="0"/>
                <a:hlinkClick r:id="rId5" action="ppaction://hlinksldjump"/>
              </a:rPr>
              <a:t>300</a:t>
            </a:r>
            <a:r>
              <a:rPr lang="en-US" sz="3200">
                <a:latin typeface="Britannic Bold" pitchFamily="34" charset="0"/>
              </a:rPr>
              <a:t>     </a:t>
            </a:r>
            <a:r>
              <a:rPr lang="en-US" sz="3200">
                <a:latin typeface="Britannic Bold" pitchFamily="34" charset="0"/>
                <a:hlinkClick r:id="rId6" action="ppaction://hlinksldjump"/>
              </a:rPr>
              <a:t>400</a:t>
            </a:r>
            <a:r>
              <a:rPr lang="en-US" sz="3200">
                <a:latin typeface="Britannic Bold" pitchFamily="34" charset="0"/>
              </a:rPr>
              <a:t>     </a:t>
            </a:r>
            <a:r>
              <a:rPr lang="en-US" sz="3200">
                <a:latin typeface="Britannic Bold" pitchFamily="34" charset="0"/>
                <a:hlinkClick r:id="rId7" action="ppaction://hlinksldjump"/>
              </a:rPr>
              <a:t>500</a:t>
            </a:r>
            <a:endParaRPr lang="en-US" sz="320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ritannic Bold" pitchFamily="34" charset="0"/>
              </a:rPr>
              <a:t>Cyber Crime For 200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828800"/>
            <a:ext cx="6400800" cy="1371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Britannic Bold"/>
              </a:rPr>
              <a:t>All Of These Are Main Categories Of Cyber Crime , Except . . . ?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24000" y="3352800"/>
            <a:ext cx="6705600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Britannic Bold" pitchFamily="34" charset="0"/>
              </a:rPr>
              <a:t>A.) </a:t>
            </a:r>
            <a:r>
              <a:rPr lang="en-US" sz="2800" dirty="0">
                <a:latin typeface="Britannic Bold" pitchFamily="34" charset="0"/>
                <a:hlinkClick r:id="rId2" action="ppaction://hlinksldjump"/>
              </a:rPr>
              <a:t>Cyber Crime Against  People .</a:t>
            </a:r>
            <a:endParaRPr lang="en-US" sz="2800" dirty="0">
              <a:latin typeface="Britannic Bold" pitchFamily="34" charset="0"/>
            </a:endParaRPr>
          </a:p>
          <a:p>
            <a:r>
              <a:rPr lang="en-US" sz="2800" dirty="0">
                <a:latin typeface="Britannic Bold" pitchFamily="34" charset="0"/>
              </a:rPr>
              <a:t>B.) </a:t>
            </a:r>
            <a:r>
              <a:rPr lang="en-US" sz="2800" dirty="0">
                <a:latin typeface="Britannic Bold" pitchFamily="34" charset="0"/>
                <a:hlinkClick r:id="rId2" action="ppaction://hlinksldjump"/>
              </a:rPr>
              <a:t>Cyber Crime Against Government .</a:t>
            </a:r>
            <a:endParaRPr lang="en-US" sz="2800" dirty="0">
              <a:latin typeface="Britannic Bold" pitchFamily="34" charset="0"/>
            </a:endParaRPr>
          </a:p>
          <a:p>
            <a:r>
              <a:rPr lang="en-US" sz="2800" dirty="0">
                <a:latin typeface="Britannic Bold" pitchFamily="34" charset="0"/>
              </a:rPr>
              <a:t>C.) </a:t>
            </a:r>
            <a:r>
              <a:rPr lang="en-US" sz="2800" dirty="0">
                <a:latin typeface="Britannic Bold" pitchFamily="34" charset="0"/>
                <a:hlinkClick r:id="rId2" action="ppaction://hlinksldjump"/>
              </a:rPr>
              <a:t>Cyber Crime Against Humanity .</a:t>
            </a:r>
            <a:endParaRPr lang="en-US" sz="2800" dirty="0">
              <a:latin typeface="Britannic Bold" pitchFamily="34" charset="0"/>
            </a:endParaRPr>
          </a:p>
          <a:p>
            <a:r>
              <a:rPr lang="en-US" sz="2800" dirty="0">
                <a:latin typeface="Britannic Bold" pitchFamily="34" charset="0"/>
              </a:rPr>
              <a:t>D.) </a:t>
            </a:r>
            <a:r>
              <a:rPr lang="en-US" sz="2800" dirty="0">
                <a:latin typeface="Britannic Bold" pitchFamily="34" charset="0"/>
                <a:hlinkClick r:id="rId2" action="ppaction://hlinksldjump"/>
              </a:rPr>
              <a:t>Cyber Crime Against Property .</a:t>
            </a:r>
            <a:endParaRPr lang="en-US" sz="2800" dirty="0">
              <a:latin typeface="Britannic Bold" pitchFamily="34" charset="0"/>
            </a:endParaRPr>
          </a:p>
          <a:p>
            <a:r>
              <a:rPr lang="en-US" sz="2800" dirty="0">
                <a:latin typeface="Britannic Bold" pitchFamily="34" charset="0"/>
              </a:rPr>
              <a:t>E.) </a:t>
            </a:r>
            <a:r>
              <a:rPr lang="en-US" sz="2800" dirty="0">
                <a:latin typeface="Britannic Bold" pitchFamily="34" charset="0"/>
                <a:hlinkClick r:id="rId3" action="ppaction://hlinksldjump"/>
              </a:rPr>
              <a:t>All Are Correct !</a:t>
            </a:r>
            <a:endParaRPr lang="en-US" sz="2800" dirty="0">
              <a:latin typeface="Britannic Bold" pitchFamily="34" charset="0"/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Cyber Crime For 300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7467600" cy="41910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A.)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Get Software That Can Prevent Others From Stealing Your Personal Information 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B.)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Only Buy Things From Businesses That Offer Something Good 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C.)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Only Give Your Password To Your Closest Friend 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D.)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All Of The Above .</a:t>
            </a:r>
            <a:endParaRPr lang="en-US" dirty="0" smtClean="0">
              <a:latin typeface="Britann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1143000"/>
            <a:ext cx="76962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ritannic Bold"/>
              </a:rPr>
              <a:t>How Can  You Prevent Yourself From Becoming A Cyber Crime Victim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696200" cy="884238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Cyber Crime For 400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533400" y="2332038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A.)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Because They Are Bored 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B.)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To Keep Their Family From Getting Mad.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C.)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To Support Their Family .</a:t>
            </a:r>
            <a:endParaRPr lang="en-US" dirty="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D.)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So Their Family Won’t Know That They Are Broke .</a:t>
            </a:r>
            <a:endParaRPr lang="en-US" dirty="0" smtClean="0">
              <a:latin typeface="Britann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295400"/>
            <a:ext cx="77724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ritannic Bold"/>
              </a:rPr>
              <a:t>Why Do People Commit Cyber Crimes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620000" cy="960438"/>
          </a:xfrm>
        </p:spPr>
        <p:txBody>
          <a:bodyPr/>
          <a:lstStyle/>
          <a:p>
            <a:r>
              <a:rPr lang="en-US" smtClean="0">
                <a:latin typeface="Britannic Bold" pitchFamily="34" charset="0"/>
              </a:rPr>
              <a:t>Cyber Crime For 500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34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A.)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Expensive Products So The Owner Notices And Goes Crazy .</a:t>
            </a:r>
            <a:endParaRPr lang="en-US" dirty="0" smtClean="0">
              <a:latin typeface="Britannic Bold" pitchFamily="34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B.)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Shoes.</a:t>
            </a:r>
            <a:endParaRPr lang="en-US" dirty="0" smtClean="0">
              <a:latin typeface="Britannic Bold" pitchFamily="34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C.) </a:t>
            </a:r>
            <a:r>
              <a:rPr lang="en-US" dirty="0" smtClean="0">
                <a:latin typeface="Britannic Bold" pitchFamily="34" charset="0"/>
                <a:hlinkClick r:id="rId2" action="ppaction://hlinksldjump"/>
              </a:rPr>
              <a:t>Costumes For Their Children .</a:t>
            </a:r>
            <a:endParaRPr lang="en-US" dirty="0" smtClean="0">
              <a:latin typeface="Britannic Bold" pitchFamily="34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latin typeface="Britannic Bold" pitchFamily="34" charset="0"/>
              </a:rPr>
              <a:t>D.) 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Inexpensive Things So The Owner Doesn’t Notice .</a:t>
            </a:r>
            <a:endParaRPr lang="en-US" dirty="0" smtClean="0">
              <a:latin typeface="Britann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990600"/>
            <a:ext cx="69342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ritannic Bold"/>
              </a:rPr>
              <a:t>What Do People Buy Using Cyber Crime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Bibliography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Britannic Bold" pitchFamily="34" charset="0"/>
                <a:hlinkClick r:id="rId2"/>
              </a:rPr>
              <a:t>http://www.crime-research.org/analytics/702/</a:t>
            </a:r>
            <a:endParaRPr lang="en-US" sz="2800" smtClean="0">
              <a:latin typeface="Britannic Bold" pitchFamily="34" charset="0"/>
            </a:endParaRPr>
          </a:p>
          <a:p>
            <a:pPr eaLnBrk="1" hangingPunct="1"/>
            <a:r>
              <a:rPr lang="en-US" sz="2800" smtClean="0">
                <a:latin typeface="Britannic Bold" pitchFamily="34" charset="0"/>
                <a:hlinkClick r:id="rId3"/>
              </a:rPr>
              <a:t>http://www.brighthub.com/internet/security-privacy/articles/3435.aspx</a:t>
            </a:r>
            <a:endParaRPr lang="en-US" sz="2800" smtClean="0">
              <a:latin typeface="Britannic Bold" pitchFamily="34" charset="0"/>
            </a:endParaRPr>
          </a:p>
          <a:p>
            <a:pPr eaLnBrk="1" hangingPunct="1"/>
            <a:r>
              <a:rPr lang="en-US" sz="2800" smtClean="0">
                <a:latin typeface="Britannic Bold" pitchFamily="34" charset="0"/>
                <a:hlinkClick r:id="rId4"/>
              </a:rPr>
              <a:t>http://us.norton.com/cybercrime/definition.jsp</a:t>
            </a:r>
            <a:endParaRPr lang="en-US" sz="2800" smtClean="0">
              <a:latin typeface="Britannic Bold" pitchFamily="34" charset="0"/>
            </a:endParaRPr>
          </a:p>
          <a:p>
            <a:pPr eaLnBrk="1" hangingPunct="1"/>
            <a:r>
              <a:rPr lang="en-US" sz="2800" smtClean="0">
                <a:latin typeface="Britannic Bold" pitchFamily="34" charset="0"/>
                <a:hlinkClick r:id="rId5"/>
              </a:rPr>
              <a:t>http://www.svhs.svsd.org/parentclub/ib_myp_faq_04016.html</a:t>
            </a:r>
            <a:endParaRPr lang="en-US" sz="2800" smtClean="0">
              <a:latin typeface="Britannic Bold" pitchFamily="34" charset="0"/>
            </a:endParaRPr>
          </a:p>
          <a:p>
            <a:pPr eaLnBrk="1" hangingPunct="1">
              <a:buFont typeface="Arial" charset="0"/>
              <a:buNone/>
            </a:pPr>
            <a:endParaRPr lang="en-US" sz="2400" smtClean="0">
              <a:latin typeface="Britannic Bold" pitchFamily="34" charset="0"/>
            </a:endParaRPr>
          </a:p>
          <a:p>
            <a:pPr eaLnBrk="1" hangingPunct="1"/>
            <a:endParaRPr lang="en-US" sz="2400" smtClean="0">
              <a:latin typeface="Britannic Bold" pitchFamily="34" charset="0"/>
            </a:endParaRPr>
          </a:p>
        </p:txBody>
      </p:sp>
      <p:sp>
        <p:nvSpPr>
          <p:cNvPr id="4" name="Action Button: Home 3">
            <a:hlinkClick r:id="rId6" action="ppaction://hlinksldjump" highlightClick="1"/>
          </p:cNvPr>
          <p:cNvSpPr/>
          <p:nvPr/>
        </p:nvSpPr>
        <p:spPr>
          <a:xfrm>
            <a:off x="6934200" y="5257800"/>
            <a:ext cx="1600200" cy="1295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Britannic Bold" pitchFamily="34" charset="0"/>
              </a:rPr>
              <a:t>Parts of The Computer for 100 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sz="2400" dirty="0" smtClean="0">
                <a:latin typeface="Britannic Bold" pitchFamily="34" charset="0"/>
                <a:hlinkClick r:id="rId2" action="ppaction://hlinksldjump"/>
              </a:rPr>
              <a:t>Go Back to GB!</a:t>
            </a:r>
            <a:endParaRPr lang="en-US" sz="2400" dirty="0" smtClean="0">
              <a:latin typeface="Britannic Bold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52600"/>
            <a:ext cx="6400800" cy="1371600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This item partners with PSU and stores memory…..;.</a:t>
            </a:r>
          </a:p>
        </p:txBody>
      </p:sp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1066800" y="3048000"/>
            <a:ext cx="7162800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Tx/>
              <a:buAutoNum type="alphaLcPeriod"/>
              <a:defRPr/>
            </a:pPr>
            <a:r>
              <a:rPr lang="en-US" sz="2800" dirty="0">
                <a:latin typeface="Britannic Bold" pitchFamily="34" charset="0"/>
                <a:hlinkClick r:id="rId3" action="ppaction://hlinksldjump"/>
              </a:rPr>
              <a:t>Floppy Disk Drive</a:t>
            </a: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LcPeriod"/>
              <a:defRPr/>
            </a:pPr>
            <a:r>
              <a:rPr lang="en-US" sz="2800" dirty="0">
                <a:latin typeface="Britannic Bold" pitchFamily="34" charset="0"/>
                <a:hlinkClick r:id="rId3" action="ppaction://hlinksldjump"/>
              </a:rPr>
              <a:t>Molex</a:t>
            </a: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LcPeriod"/>
              <a:defRPr/>
            </a:pPr>
            <a:r>
              <a:rPr lang="en-US" sz="2800" dirty="0">
                <a:latin typeface="Britannic Bold" pitchFamily="34" charset="0"/>
                <a:hlinkClick r:id="rId3" action="ppaction://hlinksldjump"/>
              </a:rPr>
              <a:t>CPU</a:t>
            </a:r>
            <a:endParaRPr lang="en-US" sz="2800" dirty="0">
              <a:latin typeface="Britannic Bold" pitchFamily="34" charset="0"/>
            </a:endParaRPr>
          </a:p>
          <a:p>
            <a:pPr marL="514350" indent="-514350">
              <a:buFontTx/>
              <a:buAutoNum type="alphaLcPeriod"/>
              <a:defRPr/>
            </a:pPr>
            <a:r>
              <a:rPr lang="en-US" sz="2800" dirty="0">
                <a:latin typeface="Britannic Bold" pitchFamily="34" charset="0"/>
                <a:hlinkClick r:id="rId4" action="ppaction://hlinksldjump"/>
              </a:rPr>
              <a:t>None of the Above</a:t>
            </a:r>
            <a:endParaRPr lang="en-US" sz="2800" dirty="0">
              <a:latin typeface="Britannic Bold" pitchFamily="34" charset="0"/>
            </a:endParaRPr>
          </a:p>
          <a:p>
            <a:pPr lvl="1">
              <a:defRPr/>
            </a:pPr>
            <a:endParaRPr lang="en-US" sz="2800" dirty="0"/>
          </a:p>
          <a:p>
            <a:pPr>
              <a:spcBef>
                <a:spcPct val="50000"/>
              </a:spcBef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78162"/>
          </a:xfrm>
        </p:spPr>
        <p:txBody>
          <a:bodyPr/>
          <a:lstStyle/>
          <a:p>
            <a:r>
              <a:rPr lang="en-US" smtClean="0">
                <a:latin typeface="Britannic Bold" pitchFamily="34" charset="0"/>
              </a:rPr>
              <a:t>YUPSTEROONI! YOU GOT IT!</a:t>
            </a:r>
            <a:br>
              <a:rPr lang="en-US" smtClean="0">
                <a:latin typeface="Britannic Bold" pitchFamily="34" charset="0"/>
              </a:rPr>
            </a:br>
            <a:endParaRPr lang="en-US" smtClean="0">
              <a:latin typeface="Britannic Bold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2971800"/>
            <a:ext cx="3657600" cy="3886200"/>
          </a:xfrm>
        </p:spPr>
        <p:txBody>
          <a:bodyPr/>
          <a:lstStyle/>
          <a:p>
            <a:pPr eaLnBrk="1" hangingPunct="1"/>
            <a:r>
              <a:rPr lang="en-US" sz="4400" dirty="0" smtClean="0">
                <a:hlinkClick r:id="rId2" action="ppaction://hlinksldjump"/>
              </a:rPr>
              <a:t>!</a:t>
            </a:r>
            <a:r>
              <a:rPr lang="en-US" sz="4400" dirty="0" smtClean="0">
                <a:latin typeface="Britannic Bold" pitchFamily="34" charset="0"/>
                <a:hlinkClick r:id="rId2" action="ppaction://hlinksldjump"/>
              </a:rPr>
              <a:t>Correct Answer’s Reasoning!</a:t>
            </a:r>
            <a:endParaRPr lang="en-US" sz="4400" dirty="0" smtClean="0">
              <a:latin typeface="Britannic Bold" pitchFamily="34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Britannic Bold" pitchFamily="34" charset="0"/>
                <a:hlinkClick r:id="rId3" action="ppaction://hlinksldjump"/>
              </a:rPr>
              <a:t>.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Britannic Bold" pitchFamily="34" charset="0"/>
                <a:hlinkClick r:id="rId3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  <a:p>
            <a:pPr eaLnBrk="1" hangingPunct="1"/>
            <a:endParaRPr lang="en-US" sz="8000" dirty="0" smtClean="0"/>
          </a:p>
        </p:txBody>
      </p:sp>
      <p:pic>
        <p:nvPicPr>
          <p:cNvPr id="5124" name="Picture 4" descr="C:\Documents and Settings\student\Local Settings\Temporary Internet Files\Content.IE5\O03HYT26\MC90038355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752600"/>
            <a:ext cx="4572000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5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324600" cy="2819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8000" b="1" smtClean="0"/>
              <a:t/>
            </a:r>
            <a:br>
              <a:rPr lang="en-US" sz="8000" b="1" smtClean="0"/>
            </a:br>
            <a:r>
              <a:rPr lang="en-US" sz="6600" b="1" smtClean="0">
                <a:latin typeface="Britannic Bold" pitchFamily="34" charset="0"/>
              </a:rPr>
              <a:t>YOU JUST SCREWED UP!!</a:t>
            </a:r>
            <a:r>
              <a:rPr lang="en-US" sz="8000" smtClean="0"/>
              <a:t/>
            </a:r>
            <a:br>
              <a:rPr lang="en-US" sz="8000" smtClean="0"/>
            </a:br>
            <a:endParaRPr lang="en-US" sz="8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3276600"/>
            <a:ext cx="3505200" cy="3352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7200" dirty="0" smtClean="0">
                <a:latin typeface="Britannic Bold" pitchFamily="34" charset="0"/>
                <a:hlinkClick r:id="rId2" action="ppaction://hlinksldjump"/>
              </a:rPr>
              <a:t>!GO BACK!</a:t>
            </a:r>
            <a:endParaRPr lang="en-US" sz="7200" dirty="0" smtClean="0">
              <a:latin typeface="Britannic Bold" pitchFamily="34" charset="0"/>
            </a:endParaRP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</p:txBody>
      </p:sp>
      <p:pic>
        <p:nvPicPr>
          <p:cNvPr id="6148" name="Picture 4" descr="C:\Documents and Settings\student\Local Settings\Temporary Internet Files\Content.IE5\RDF9XO8C\MC90042316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4384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Communication Devices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Communication devices are electronic devices that allow computers to exchange data.</a:t>
            </a:r>
          </a:p>
          <a:p>
            <a:r>
              <a:rPr lang="en-US" dirty="0" smtClean="0">
                <a:latin typeface="Britannic Bold" pitchFamily="34" charset="0"/>
              </a:rPr>
              <a:t>Some examples are a network interface card, modem, and network access point transceiver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communication-devi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4267200"/>
            <a:ext cx="3429000" cy="2394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048000" y="228600"/>
            <a:ext cx="5638800" cy="11430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atin typeface="Britannic Bold" pitchFamily="34" charset="0"/>
              </a:rPr>
              <a:t>INFO REPORT!</a:t>
            </a:r>
            <a:br>
              <a:rPr lang="en-US" sz="6000" dirty="0" smtClean="0">
                <a:latin typeface="Britannic Bold" pitchFamily="34" charset="0"/>
              </a:rPr>
            </a:b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</p:txBody>
      </p:sp>
      <p:pic>
        <p:nvPicPr>
          <p:cNvPr id="7171" name="Picture 2" descr="C:\Documents and Settings\student\Local Settings\Temporary Internet Files\Content.IE5\IHRJ0J27\MC900370352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3019425" cy="3048000"/>
          </a:xfrm>
          <a:noFill/>
        </p:spPr>
      </p:pic>
      <p:sp>
        <p:nvSpPr>
          <p:cNvPr id="7172" name="Content Placeholder 4"/>
          <p:cNvSpPr>
            <a:spLocks noGrp="1"/>
          </p:cNvSpPr>
          <p:nvPr>
            <p:ph sz="half" idx="2"/>
          </p:nvPr>
        </p:nvSpPr>
        <p:spPr>
          <a:xfrm>
            <a:off x="2819400" y="1981200"/>
            <a:ext cx="5867400" cy="4876800"/>
          </a:xfrm>
        </p:spPr>
        <p:txBody>
          <a:bodyPr/>
          <a:lstStyle/>
          <a:p>
            <a:r>
              <a:rPr lang="en-US" sz="2000" smtClean="0">
                <a:latin typeface="Britannic Bold" pitchFamily="34" charset="0"/>
              </a:rPr>
              <a:t>The Floppy Disk Drive-is a computer disk drive that enables a user to easily save data to removable diskettes.</a:t>
            </a:r>
          </a:p>
          <a:p>
            <a:r>
              <a:rPr lang="en-US" sz="2000" smtClean="0">
                <a:latin typeface="Britannic Bold" pitchFamily="34" charset="0"/>
              </a:rPr>
              <a:t>Molex- connects the computer’s power supply to devices and drives inside the computer.</a:t>
            </a:r>
          </a:p>
          <a:p>
            <a:r>
              <a:rPr lang="en-US" sz="2000" smtClean="0">
                <a:latin typeface="Britannic Bold" pitchFamily="34" charset="0"/>
              </a:rPr>
              <a:t>CPU- sends and receives signals and they transport them to other areas in the internal hardware to perform a specific action.</a:t>
            </a:r>
          </a:p>
          <a:p>
            <a:r>
              <a:rPr lang="en-US" sz="3200" b="1" smtClean="0">
                <a:latin typeface="Britannic Bold" pitchFamily="34" charset="0"/>
              </a:rPr>
              <a:t>RAM-(Random Access Memory)-Partners With PSU and Stores All Memory!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524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Britannic Bold" pitchFamily="34" charset="0"/>
              </a:rPr>
              <a:t>Parts of The Computer for 200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to GB!</a:t>
            </a:r>
            <a:r>
              <a:rPr lang="en-US" dirty="0" smtClean="0">
                <a:latin typeface="Britannic Bold" pitchFamily="34" charset="0"/>
              </a:rPr>
              <a:t/>
            </a:r>
            <a:br>
              <a:rPr lang="en-US" dirty="0" smtClean="0">
                <a:latin typeface="Britannic Bold" pitchFamily="34" charset="0"/>
              </a:rPr>
            </a:br>
            <a:endParaRPr lang="en-US" dirty="0" smtClean="0">
              <a:latin typeface="Britannic Bold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r>
              <a:rPr lang="en-US" sz="3600" dirty="0" smtClean="0">
                <a:latin typeface="Britannic Bold" pitchFamily="34" charset="0"/>
              </a:rPr>
              <a:t>PSU stands for what item and does what activity?</a:t>
            </a:r>
          </a:p>
          <a:p>
            <a:pPr eaLnBrk="1" hangingPunct="1">
              <a:buFontTx/>
              <a:buNone/>
            </a:pPr>
            <a:r>
              <a:rPr lang="en-US" sz="3600" dirty="0" smtClean="0">
                <a:latin typeface="Britannic Bold" pitchFamily="34" charset="0"/>
              </a:rPr>
              <a:t>		</a:t>
            </a:r>
            <a:r>
              <a:rPr lang="en-US" sz="2400" dirty="0" smtClean="0">
                <a:latin typeface="Britannic Bold" pitchFamily="34" charset="0"/>
                <a:hlinkClick r:id="rId3" action="ppaction://hlinksldjump"/>
              </a:rPr>
              <a:t>a. People Supplying Unicorns-They give away free unicorns.</a:t>
            </a:r>
            <a:endParaRPr lang="en-US" sz="2400" dirty="0" smtClean="0">
              <a:latin typeface="Britannic Bold" pitchFamily="34" charset="0"/>
            </a:endParaRP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Britannic Bold" pitchFamily="34" charset="0"/>
              </a:rPr>
              <a:t>	</a:t>
            </a:r>
            <a:r>
              <a:rPr lang="en-US" sz="2400" dirty="0" smtClean="0">
                <a:latin typeface="Britannic Bold" pitchFamily="34" charset="0"/>
                <a:hlinkClick r:id="rId4" action="ppaction://hlinksldjump"/>
              </a:rPr>
              <a:t>	</a:t>
            </a:r>
            <a:r>
              <a:rPr lang="en-US" sz="2400" dirty="0" smtClean="0">
                <a:latin typeface="Britannic Bold" pitchFamily="34" charset="0"/>
                <a:hlinkClick r:id="rId3" action="ppaction://hlinksldjump"/>
              </a:rPr>
              <a:t>b. Power Supply Unit- gets energy from the hard drive. </a:t>
            </a:r>
            <a:endParaRPr lang="en-US" sz="2400" dirty="0" smtClean="0">
              <a:latin typeface="Britannic Bold" pitchFamily="34" charset="0"/>
            </a:endParaRP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Britannic Bold" pitchFamily="34" charset="0"/>
              </a:rPr>
              <a:t>		</a:t>
            </a:r>
            <a:r>
              <a:rPr lang="en-US" sz="2400" dirty="0" smtClean="0">
                <a:latin typeface="Britannic Bold" pitchFamily="34" charset="0"/>
                <a:hlinkClick r:id="rId3" action="ppaction://hlinksldjump"/>
              </a:rPr>
              <a:t>c. People Screaming Uncontrollably- They scream very boisterously.</a:t>
            </a:r>
            <a:r>
              <a:rPr lang="en-US" sz="2400" dirty="0" smtClean="0">
                <a:latin typeface="Britannic Bold" pitchFamily="34" charset="0"/>
                <a:hlinkClick r:id="rId3" action="ppaction://hlinksldjump"/>
              </a:rPr>
              <a:t> </a:t>
            </a:r>
            <a:endParaRPr lang="en-US" sz="2400" dirty="0" smtClean="0">
              <a:latin typeface="Britannic Bold" pitchFamily="34" charset="0"/>
            </a:endParaRP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Britannic Bold" pitchFamily="34" charset="0"/>
              </a:rPr>
              <a:t>	</a:t>
            </a:r>
            <a:r>
              <a:rPr lang="en-US" sz="2400" dirty="0" smtClean="0">
                <a:latin typeface="Britannic Bold" pitchFamily="34" charset="0"/>
                <a:hlinkClick r:id="rId5" action="ppaction://hlinksldjump"/>
              </a:rPr>
              <a:t>	</a:t>
            </a:r>
            <a:r>
              <a:rPr lang="en-US" sz="2400" dirty="0" smtClean="0">
                <a:latin typeface="Britannic Bold" pitchFamily="34" charset="0"/>
                <a:hlinkClick r:id="rId6" action="ppaction://hlinksldjump"/>
              </a:rPr>
              <a:t>d. Power Supply Unit- Supplies energy to the computer.</a:t>
            </a:r>
            <a:endParaRPr lang="en-US" sz="2400" dirty="0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YUPSTEROONI YOU GOT IT!</a:t>
            </a:r>
          </a:p>
        </p:txBody>
      </p:sp>
      <p:pic>
        <p:nvPicPr>
          <p:cNvPr id="9219" name="Picture 2" descr="C:\Documents and Settings\student\Local Settings\Temporary Internet Files\Content.IE5\O03HYT26\MC900383552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371600"/>
            <a:ext cx="3890963" cy="4765675"/>
          </a:xfrm>
          <a:noFill/>
        </p:spPr>
      </p:pic>
      <p:sp>
        <p:nvSpPr>
          <p:cNvPr id="9220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525963"/>
          </a:xfrm>
        </p:spPr>
        <p:txBody>
          <a:bodyPr/>
          <a:lstStyle/>
          <a:p>
            <a:r>
              <a:rPr lang="en-US" sz="5400" dirty="0" smtClean="0">
                <a:latin typeface="Britannic Bold" pitchFamily="34" charset="0"/>
                <a:hlinkClick r:id="rId3" action="ppaction://hlinksldjump"/>
              </a:rPr>
              <a:t>Correct Answer’s Reasoning!</a:t>
            </a:r>
            <a:endParaRPr lang="en-US" sz="5400" dirty="0" smtClean="0">
              <a:latin typeface="Britannic Bold" pitchFamily="34" charset="0"/>
            </a:endParaRPr>
          </a:p>
          <a:p>
            <a:endParaRPr lang="en-US" sz="5400" dirty="0" smtClean="0">
              <a:latin typeface="Britannic Bold" pitchFamily="34" charset="0"/>
            </a:endParaRPr>
          </a:p>
          <a:p>
            <a:r>
              <a:rPr lang="en-US" sz="3600" dirty="0" smtClean="0">
                <a:latin typeface="Britannic Bold" pitchFamily="34" charset="0"/>
                <a:hlinkClick r:id="rId4" action="ppaction://hlinksldjump"/>
              </a:rPr>
              <a:t>Go Back to GB!</a:t>
            </a:r>
            <a:endParaRPr lang="en-US" sz="3600" dirty="0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YOU JUST SCREWED UP!</a:t>
            </a:r>
          </a:p>
        </p:txBody>
      </p:sp>
      <p:pic>
        <p:nvPicPr>
          <p:cNvPr id="10243" name="Picture 2" descr="C:\Documents and Settings\student\Local Settings\Temporary Internet Files\Content.IE5\RDF9XO8C\MC900423167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28800"/>
            <a:ext cx="4381500" cy="4381500"/>
          </a:xfrm>
          <a:noFill/>
        </p:spPr>
      </p:pic>
      <p:sp>
        <p:nvSpPr>
          <p:cNvPr id="10244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8800" dirty="0" smtClean="0">
                <a:latin typeface="Britannic Bold" pitchFamily="34" charset="0"/>
                <a:hlinkClick r:id="rId3" action="ppaction://hlinksldjump"/>
              </a:rPr>
              <a:t>Go Back!</a:t>
            </a:r>
            <a:endParaRPr lang="en-US" sz="8800" dirty="0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r"/>
            <a:r>
              <a:rPr lang="en-US" dirty="0" smtClean="0">
                <a:latin typeface="Britannic Bold" pitchFamily="34" charset="0"/>
              </a:rPr>
              <a:t>Reason For Answers   </a:t>
            </a: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Back GB</a:t>
            </a:r>
            <a:r>
              <a:rPr lang="en-US" sz="2800" dirty="0" smtClean="0">
                <a:latin typeface="Britannic Bold" pitchFamily="34" charset="0"/>
              </a:rPr>
              <a:t>!</a:t>
            </a:r>
          </a:p>
        </p:txBody>
      </p:sp>
      <p:sp>
        <p:nvSpPr>
          <p:cNvPr id="11267" name="Content Placeholder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/>
          <a:lstStyle/>
          <a:p>
            <a:r>
              <a:rPr lang="en-US" sz="2400" b="1" smtClean="0">
                <a:latin typeface="Britannic Bold" pitchFamily="34" charset="0"/>
              </a:rPr>
              <a:t>A </a:t>
            </a:r>
            <a:r>
              <a:rPr lang="en-US" sz="2400" smtClean="0">
                <a:latin typeface="Britannic Bold" pitchFamily="34" charset="0"/>
              </a:rPr>
              <a:t>–(People Supplying Unicorns)-THAT ISNT EVEN A REAL BUSINESS! IF YOU CHOSE THAT ANSWER IT HAD TO BE FOR FUN!</a:t>
            </a:r>
          </a:p>
          <a:p>
            <a:r>
              <a:rPr lang="en-US" sz="2400" b="1" smtClean="0">
                <a:latin typeface="Britannic Bold" pitchFamily="34" charset="0"/>
              </a:rPr>
              <a:t>B </a:t>
            </a:r>
            <a:r>
              <a:rPr lang="en-US" sz="2400" smtClean="0">
                <a:latin typeface="Britannic Bold" pitchFamily="34" charset="0"/>
              </a:rPr>
              <a:t>–(Power Supply Unit)-THAT WAS A CLOSE CALL! </a:t>
            </a:r>
            <a:r>
              <a:rPr lang="en-US" sz="2400" b="1" smtClean="0">
                <a:latin typeface="Britannic Bold" pitchFamily="34" charset="0"/>
              </a:rPr>
              <a:t>BUT THE PSU DOES NOT* GET ITS ENERGY FROM THE HARDDRIVE!</a:t>
            </a:r>
          </a:p>
          <a:p>
            <a:r>
              <a:rPr lang="en-US" sz="2400" b="1" smtClean="0">
                <a:latin typeface="Britannic Bold" pitchFamily="34" charset="0"/>
              </a:rPr>
              <a:t>C </a:t>
            </a:r>
            <a:r>
              <a:rPr lang="en-US" sz="2400" smtClean="0">
                <a:latin typeface="Britannic Bold" pitchFamily="34" charset="0"/>
              </a:rPr>
              <a:t>–(People Screaming Uncontrollably)- I BELIEVE YOU CHOSE THIS LETTER IS BECAUSE YOU ARE A PERSON WHO SCREAMS RIDICULOUSLY LOUD FOR NO REASON!</a:t>
            </a:r>
          </a:p>
          <a:p>
            <a:r>
              <a:rPr lang="en-US" sz="2400" b="1" smtClean="0">
                <a:latin typeface="Britannic Bold" pitchFamily="34" charset="0"/>
              </a:rPr>
              <a:t>*D*- (Power Supply Unit)-THIS ANSWER IS ABSOLUTELY CORRECT! THE SUPPLY UNIT SUPPLIES ENERGY TO THE COMPUTER!..AND IT COMES FROM….*drum roll please*……………….THE SOCKET*!!!</a:t>
            </a:r>
            <a:endParaRPr lang="en-US" sz="2400" smtClean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ritannic Bold" pitchFamily="34" charset="0"/>
              </a:rPr>
              <a:t>Parts of The Computer for 300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342900" lvl="2" indent="-342900" algn="ctr">
              <a:defRPr/>
            </a:pPr>
            <a:r>
              <a:rPr lang="en-US" sz="3200" dirty="0" smtClean="0">
                <a:latin typeface="Britannic Bold" pitchFamily="34" charset="0"/>
              </a:rPr>
              <a:t>This device uses a laser to read or write information onto the disk and/or from the Optical Drive	 computer………..</a:t>
            </a:r>
          </a:p>
          <a:p>
            <a:pPr marL="342900" lvl="2" indent="-342900">
              <a:buFontTx/>
              <a:buNone/>
              <a:defRPr/>
            </a:pPr>
            <a:r>
              <a:rPr lang="en-US" sz="3200" dirty="0" smtClean="0">
                <a:latin typeface="Britannic Bold" pitchFamily="34" charset="0"/>
              </a:rPr>
              <a:t>			</a:t>
            </a:r>
            <a:r>
              <a:rPr lang="en-US" sz="2800" dirty="0" smtClean="0">
                <a:latin typeface="Britannic Bold" pitchFamily="34" charset="0"/>
                <a:hlinkClick r:id="rId3" action="ppaction://hlinksldjump"/>
              </a:rPr>
              <a:t>a. Optical Drive</a:t>
            </a:r>
            <a:endParaRPr lang="en-US" sz="2800" dirty="0" smtClean="0">
              <a:latin typeface="Britannic Bold" pitchFamily="34" charset="0"/>
            </a:endParaRPr>
          </a:p>
          <a:p>
            <a:pPr marL="342900" lvl="2" indent="-342900">
              <a:buFontTx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 			</a:t>
            </a:r>
            <a:r>
              <a:rPr lang="en-US" sz="2800" dirty="0" smtClean="0">
                <a:latin typeface="Britannic Bold" pitchFamily="34" charset="0"/>
                <a:hlinkClick r:id="rId4" action="ppaction://hlinksldjump"/>
              </a:rPr>
              <a:t>b. Cd-Rom</a:t>
            </a:r>
            <a:endParaRPr lang="en-US" sz="2800" dirty="0" smtClean="0">
              <a:latin typeface="Britannic Bold" pitchFamily="34" charset="0"/>
            </a:endParaRPr>
          </a:p>
          <a:p>
            <a:pPr marL="342900" lvl="2" indent="-342900">
              <a:buFontTx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			</a:t>
            </a:r>
            <a:r>
              <a:rPr lang="en-US" sz="2800" dirty="0" smtClean="0">
                <a:latin typeface="Britannic Bold" pitchFamily="34" charset="0"/>
                <a:hlinkClick r:id="rId4" action="ppaction://hlinksldjump"/>
              </a:rPr>
              <a:t>c. Expansion Card</a:t>
            </a:r>
            <a:endParaRPr lang="en-US" sz="2800" dirty="0" smtClean="0">
              <a:latin typeface="Britannic Bold" pitchFamily="34" charset="0"/>
            </a:endParaRPr>
          </a:p>
          <a:p>
            <a:pPr marL="342900" lvl="2" indent="-342900">
              <a:buFontTx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			</a:t>
            </a:r>
            <a:r>
              <a:rPr lang="en-US" sz="2800" dirty="0" smtClean="0">
                <a:latin typeface="Britannic Bold" pitchFamily="34" charset="0"/>
                <a:hlinkClick r:id="rId4" action="ppaction://hlinksldjump"/>
              </a:rPr>
              <a:t>d. Case</a:t>
            </a:r>
            <a:endParaRPr lang="en-US" sz="2800" dirty="0" smtClean="0">
              <a:latin typeface="Britannic Bold" pitchFamily="34" charset="0"/>
            </a:endParaRPr>
          </a:p>
          <a:p>
            <a:pPr marL="342900" lvl="2" indent="-342900">
              <a:buFontTx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			</a:t>
            </a:r>
            <a:r>
              <a:rPr lang="en-US" sz="2800" dirty="0" smtClean="0">
                <a:latin typeface="Britannic Bold" pitchFamily="34" charset="0"/>
                <a:hlinkClick r:id="rId4" action="ppaction://hlinksldjump"/>
              </a:rPr>
              <a:t>e. None of the Above</a:t>
            </a:r>
            <a:endParaRPr lang="en-US" sz="2800" dirty="0" smtClean="0">
              <a:latin typeface="Britannic Bold" pitchFamily="34" charset="0"/>
            </a:endParaRPr>
          </a:p>
          <a:p>
            <a:pPr marL="1828800" lvl="3" indent="-457200">
              <a:buFontTx/>
              <a:buNone/>
              <a:defRPr/>
            </a:pPr>
            <a:endParaRPr lang="en-US" dirty="0" smtClean="0"/>
          </a:p>
          <a:p>
            <a:pPr marL="1371600" lvl="2" indent="-457200"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YUPSTEROONI YOU GOT IT!</a:t>
            </a:r>
          </a:p>
        </p:txBody>
      </p:sp>
      <p:sp>
        <p:nvSpPr>
          <p:cNvPr id="13315" name="Content Placeholder 4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4038600" cy="4525963"/>
          </a:xfrm>
        </p:spPr>
        <p:txBody>
          <a:bodyPr/>
          <a:lstStyle/>
          <a:p>
            <a:r>
              <a:rPr lang="en-US" sz="5400" dirty="0" smtClean="0">
                <a:latin typeface="Britannic Bold" pitchFamily="34" charset="0"/>
                <a:hlinkClick r:id="rId2" action="ppaction://hlinksldjump"/>
              </a:rPr>
              <a:t>Correct Answer’s Reasoning!</a:t>
            </a:r>
            <a:endParaRPr lang="en-US" sz="5400" dirty="0" smtClean="0">
              <a:latin typeface="Britannic Bold" pitchFamily="34" charset="0"/>
            </a:endParaRPr>
          </a:p>
          <a:p>
            <a:endParaRPr lang="en-US" sz="5400" dirty="0" smtClean="0">
              <a:latin typeface="Britannic Bold" pitchFamily="34" charset="0"/>
            </a:endParaRPr>
          </a:p>
          <a:p>
            <a:r>
              <a:rPr lang="en-US" sz="3600" dirty="0" smtClean="0">
                <a:latin typeface="Britannic Bold" pitchFamily="34" charset="0"/>
                <a:hlinkClick r:id="rId3" action="ppaction://hlinksldjump"/>
              </a:rPr>
              <a:t>Go Back to GB!</a:t>
            </a:r>
            <a:endParaRPr lang="en-US" sz="3600" dirty="0" smtClean="0">
              <a:latin typeface="Britannic Bold" pitchFamily="34" charset="0"/>
            </a:endParaRPr>
          </a:p>
        </p:txBody>
      </p:sp>
      <p:pic>
        <p:nvPicPr>
          <p:cNvPr id="13316" name="Picture 3" descr="C:\Documents and Settings\student\Local Settings\Temporary Internet Files\Content.IE5\O03HYT26\MC900383552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19063" y="1219200"/>
            <a:ext cx="4232275" cy="5181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YOU JUST SCREWED UP!</a:t>
            </a:r>
          </a:p>
        </p:txBody>
      </p:sp>
      <p:sp>
        <p:nvSpPr>
          <p:cNvPr id="14339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8800" dirty="0" smtClean="0">
                <a:latin typeface="Britannic Bold" pitchFamily="34" charset="0"/>
                <a:hlinkClick r:id="rId2" action="ppaction://hlinksldjump"/>
              </a:rPr>
              <a:t>Go Back!</a:t>
            </a:r>
            <a:endParaRPr lang="en-US" sz="8800" dirty="0" smtClean="0">
              <a:latin typeface="Britannic Bold" pitchFamily="34" charset="0"/>
            </a:endParaRPr>
          </a:p>
        </p:txBody>
      </p:sp>
      <p:pic>
        <p:nvPicPr>
          <p:cNvPr id="14340" name="Picture 2" descr="C:\Documents and Settings\student\Local Settings\Temporary Internet Files\Content.IE5\RDF9XO8C\MC900423167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133600"/>
            <a:ext cx="4167188" cy="41671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r"/>
            <a:r>
              <a:rPr lang="en-US" dirty="0" smtClean="0">
                <a:latin typeface="Britannic Bold" pitchFamily="34" charset="0"/>
              </a:rPr>
              <a:t>REASON FOR ANSWER  </a:t>
            </a: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</p:txBody>
      </p:sp>
      <p:sp>
        <p:nvSpPr>
          <p:cNvPr id="15363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sz="2400" smtClean="0">
                <a:latin typeface="Britannic Bold" pitchFamily="34" charset="0"/>
              </a:rPr>
              <a:t>*A*</a:t>
            </a:r>
            <a:r>
              <a:rPr lang="en-US" sz="2400" b="1" smtClean="0">
                <a:latin typeface="Britannic Bold" pitchFamily="34" charset="0"/>
              </a:rPr>
              <a:t>- CORRECTOMUNDO!- THE OPTICAL DRIVE READS THE CD’S AND TAKE INFOR FROM IT OR ADDS TO IT!</a:t>
            </a:r>
          </a:p>
          <a:p>
            <a:r>
              <a:rPr lang="en-US" sz="2400" smtClean="0">
                <a:latin typeface="Britannic Bold" pitchFamily="34" charset="0"/>
              </a:rPr>
              <a:t>B- (Cd-Rom)- CLOSE BTU NOT IT! I KNOW ITS SOUNDS LIKE IT QWOULD BE BECAUSE THE WORD CD IS THERE! BUT EH-EH! NOPE.</a:t>
            </a:r>
          </a:p>
          <a:p>
            <a:r>
              <a:rPr lang="en-US" sz="2400" smtClean="0">
                <a:latin typeface="Britannic Bold" pitchFamily="34" charset="0"/>
              </a:rPr>
              <a:t>C- (Expansion Card)- This card allows you to add things onto your desktop and or computer and allows you to connect with other computers.</a:t>
            </a:r>
          </a:p>
          <a:p>
            <a:r>
              <a:rPr lang="en-US" sz="2400" smtClean="0">
                <a:latin typeface="Britannic Bold" pitchFamily="34" charset="0"/>
              </a:rPr>
              <a:t>D-(Case)- THAT’S TO LEARN BY YOU IN A BIT!</a:t>
            </a:r>
          </a:p>
          <a:p>
            <a:r>
              <a:rPr lang="en-US" sz="2400" smtClean="0">
                <a:latin typeface="Britannic Bold" pitchFamily="34" charset="0"/>
              </a:rPr>
              <a:t>E. NONE OF THE ABOVE- WELP</a:t>
            </a:r>
          </a:p>
          <a:p>
            <a:r>
              <a:rPr lang="en-US" sz="2400" smtClean="0">
                <a:latin typeface="Britannic Bold" pitchFamily="34" charset="0"/>
              </a:rPr>
              <a:t> THIS HAS TO BE WRONG! BECAUSE THE ANSWER’S A!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ritannic Bold" pitchFamily="34" charset="0"/>
              </a:rPr>
              <a:t>Parts of The Computer for 400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sz="2800" dirty="0" smtClean="0">
                <a:latin typeface="Britannic Bold" pitchFamily="34" charset="0"/>
                <a:hlinkClick r:id="rId3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>
                <a:latin typeface="Britannic Bold" pitchFamily="34" charset="0"/>
              </a:rPr>
              <a:t>What “technical”  word stands for the outside layer of the computer?</a:t>
            </a:r>
          </a:p>
          <a:p>
            <a:pPr lvl="3">
              <a:buFontTx/>
              <a:buNone/>
              <a:defRPr/>
            </a:pPr>
            <a:endParaRPr lang="en-US" sz="3200" dirty="0" smtClean="0">
              <a:latin typeface="Britannic Bold" pitchFamily="34" charset="0"/>
            </a:endParaRPr>
          </a:p>
          <a:p>
            <a:pPr marL="1885950" lvl="3" indent="-514350">
              <a:buFontTx/>
              <a:buAutoNum type="alphaUcPeriod"/>
              <a:defRPr/>
            </a:pPr>
            <a:r>
              <a:rPr lang="en-US" sz="3200" dirty="0" smtClean="0">
                <a:latin typeface="Britannic Bold" pitchFamily="34" charset="0"/>
                <a:hlinkClick r:id="rId4" action="ppaction://hlinksldjump"/>
              </a:rPr>
              <a:t>Case </a:t>
            </a:r>
            <a:endParaRPr lang="en-US" sz="3200" dirty="0" smtClean="0">
              <a:latin typeface="Britannic Bold" pitchFamily="34" charset="0"/>
            </a:endParaRPr>
          </a:p>
          <a:p>
            <a:pPr marL="1885950" lvl="3" indent="-514350">
              <a:buFontTx/>
              <a:buAutoNum type="alphaUcPeriod"/>
              <a:defRPr/>
            </a:pPr>
            <a:r>
              <a:rPr lang="en-US" sz="3200" dirty="0" smtClean="0">
                <a:latin typeface="Britannic Bold" pitchFamily="34" charset="0"/>
                <a:hlinkClick r:id="rId5" action="ppaction://hlinksldjump"/>
              </a:rPr>
              <a:t> Casing</a:t>
            </a:r>
            <a:endParaRPr lang="en-US" sz="3200" dirty="0" smtClean="0">
              <a:latin typeface="Britannic Bold" pitchFamily="34" charset="0"/>
            </a:endParaRPr>
          </a:p>
          <a:p>
            <a:pPr marL="1885950" lvl="3" indent="-514350">
              <a:buFontTx/>
              <a:buAutoNum type="alphaUcPeriod"/>
              <a:defRPr/>
            </a:pPr>
            <a:r>
              <a:rPr lang="en-US" sz="3200" dirty="0" smtClean="0">
                <a:latin typeface="Britannic Bold" pitchFamily="34" charset="0"/>
                <a:hlinkClick r:id="rId5" action="ppaction://hlinksldjump"/>
              </a:rPr>
              <a:t> Outer Shell</a:t>
            </a:r>
            <a:endParaRPr lang="en-US" sz="3200" dirty="0" smtClean="0">
              <a:latin typeface="Britannic Bold" pitchFamily="34" charset="0"/>
            </a:endParaRPr>
          </a:p>
          <a:p>
            <a:pPr marL="1885950" lvl="3" indent="-514350">
              <a:buFontTx/>
              <a:buAutoNum type="alphaUcPeriod"/>
              <a:defRPr/>
            </a:pPr>
            <a:r>
              <a:rPr lang="en-US" sz="3200" dirty="0" smtClean="0">
                <a:latin typeface="Britannic Bold" pitchFamily="34" charset="0"/>
                <a:hlinkClick r:id="rId5" action="ppaction://hlinksldjump"/>
              </a:rPr>
              <a:t>Box Cover</a:t>
            </a:r>
            <a:endParaRPr lang="en-US" sz="3200" dirty="0" smtClean="0">
              <a:latin typeface="Britannic Bold" pitchFamily="34" charset="0"/>
            </a:endParaRPr>
          </a:p>
          <a:p>
            <a:pPr lvl="3">
              <a:defRPr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Storage Devices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Storage devices are hardware designed to store information.</a:t>
            </a:r>
          </a:p>
          <a:p>
            <a:r>
              <a:rPr lang="en-US" dirty="0" smtClean="0">
                <a:latin typeface="Britannic Bold" pitchFamily="34" charset="0"/>
              </a:rPr>
              <a:t>Some examples are CDs, hard drives, and flash drives.</a:t>
            </a:r>
            <a:endParaRPr lang="en-US" dirty="0">
              <a:latin typeface="Britannic Bold" pitchFamily="34" charset="0"/>
            </a:endParaRPr>
          </a:p>
        </p:txBody>
      </p:sp>
      <p:pic>
        <p:nvPicPr>
          <p:cNvPr id="5" name="Picture 4" descr="computer-storage-devices-catego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4038600"/>
            <a:ext cx="2336800" cy="17526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3962400"/>
            <a:ext cx="2008187" cy="2008187"/>
          </a:xfrm>
          <a:prstGeom prst="rect">
            <a:avLst/>
          </a:prstGeom>
        </p:spPr>
      </p:pic>
      <p:pic>
        <p:nvPicPr>
          <p:cNvPr id="7" name="Picture 6" descr="images-1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0" y="4191000"/>
            <a:ext cx="1943100" cy="150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YUPSTEROONI YOU GOT IT!</a:t>
            </a:r>
          </a:p>
        </p:txBody>
      </p:sp>
      <p:sp>
        <p:nvSpPr>
          <p:cNvPr id="17411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5400" dirty="0" smtClean="0">
                <a:latin typeface="Britannic Bold" pitchFamily="34" charset="0"/>
                <a:hlinkClick r:id="rId2" action="ppaction://hlinksldjump"/>
              </a:rPr>
              <a:t>Correct Answer’s Reasoning!</a:t>
            </a:r>
            <a:endParaRPr lang="en-US" sz="5400" dirty="0" smtClean="0">
              <a:latin typeface="Britannic Bold" pitchFamily="34" charset="0"/>
            </a:endParaRPr>
          </a:p>
          <a:p>
            <a:endParaRPr lang="en-US" sz="5400" dirty="0" smtClean="0">
              <a:latin typeface="Britannic Bold" pitchFamily="34" charset="0"/>
            </a:endParaRPr>
          </a:p>
          <a:p>
            <a:r>
              <a:rPr lang="en-US" sz="3600" dirty="0" smtClean="0">
                <a:latin typeface="Britannic Bold" pitchFamily="34" charset="0"/>
                <a:hlinkClick r:id="rId3" action="ppaction://hlinksldjump"/>
              </a:rPr>
              <a:t>Go Back to GB!</a:t>
            </a:r>
            <a:endParaRPr lang="en-US" sz="3600" dirty="0" smtClean="0">
              <a:latin typeface="Britannic Bold" pitchFamily="34" charset="0"/>
            </a:endParaRPr>
          </a:p>
        </p:txBody>
      </p:sp>
      <p:pic>
        <p:nvPicPr>
          <p:cNvPr id="17412" name="Picture 2" descr="C:\Documents and Settings\student\Local Settings\Temporary Internet Files\Content.IE5\O03HYT26\MC900383552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" y="1752600"/>
            <a:ext cx="3700463" cy="45323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YOU JUST SCREWED UP!</a:t>
            </a:r>
          </a:p>
        </p:txBody>
      </p:sp>
      <p:sp>
        <p:nvSpPr>
          <p:cNvPr id="18435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8800" dirty="0" smtClean="0">
                <a:latin typeface="Britannic Bold" pitchFamily="34" charset="0"/>
                <a:hlinkClick r:id="rId2" action="ppaction://hlinksldjump"/>
              </a:rPr>
              <a:t>Go Back!</a:t>
            </a:r>
            <a:endParaRPr lang="en-US" sz="8800" dirty="0" smtClean="0">
              <a:latin typeface="Britannic Bold" pitchFamily="34" charset="0"/>
            </a:endParaRPr>
          </a:p>
        </p:txBody>
      </p:sp>
      <p:pic>
        <p:nvPicPr>
          <p:cNvPr id="18436" name="Picture 2" descr="C:\Documents and Settings\student\Local Settings\Temporary Internet Files\Content.IE5\RDF9XO8C\MC900423167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828800"/>
            <a:ext cx="4319588" cy="43195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Britannic Bold" pitchFamily="34" charset="0"/>
              </a:rPr>
              <a:t>Reason For Answer   </a:t>
            </a: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smtClean="0">
                <a:latin typeface="Britannic Bold" pitchFamily="34" charset="0"/>
              </a:rPr>
              <a:t>*A*</a:t>
            </a:r>
            <a:r>
              <a:rPr lang="en-US" b="1" smtClean="0">
                <a:latin typeface="Britannic Bold" pitchFamily="34" charset="0"/>
              </a:rPr>
              <a:t> YOU’RE THE STAR!*- THE CORRECT TERM IS CASE! THIS IS WHAT COVERS AND PROTECTS THE INSIDE DEVICES OF THE COMPUTER.</a:t>
            </a:r>
          </a:p>
          <a:p>
            <a:r>
              <a:rPr lang="en-US" smtClean="0">
                <a:latin typeface="Britannic Bold" pitchFamily="34" charset="0"/>
              </a:rPr>
              <a:t>B- CASING!—NAW! THAT’S NOT IT!</a:t>
            </a:r>
          </a:p>
          <a:p>
            <a:r>
              <a:rPr lang="en-US" smtClean="0">
                <a:latin typeface="Britannic Bold" pitchFamily="34" charset="0"/>
              </a:rPr>
              <a:t>C- OUTTER SHELL- COULD BE …..TOO BAD IT ISNT!</a:t>
            </a:r>
          </a:p>
          <a:p>
            <a:r>
              <a:rPr lang="en-US" smtClean="0">
                <a:latin typeface="Britannic Bold" pitchFamily="34" charset="0"/>
              </a:rPr>
              <a:t>D- BOX COVER-….DOES THAT REALLY SOUND TECHNICAL TO YOU?!...MAYBE SO…I DON’T KNOW!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ritannic Bold" pitchFamily="34" charset="0"/>
              </a:rPr>
              <a:t>Parts of The Computer for 500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sz="2800" dirty="0" smtClean="0">
                <a:latin typeface="Britannic Bold" pitchFamily="34" charset="0"/>
                <a:hlinkClick r:id="rId2" action="ppaction://hlinksldjump"/>
              </a:rPr>
              <a:t>Go Back to GB!</a:t>
            </a:r>
            <a:endParaRPr lang="en-US" sz="2800" dirty="0" smtClean="0">
              <a:latin typeface="Britannic Bold" pitchFamily="34" charset="0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algn="ctr"/>
            <a:r>
              <a:rPr lang="en-US" dirty="0" smtClean="0">
                <a:latin typeface="Britannic Bold" pitchFamily="34" charset="0"/>
              </a:rPr>
              <a:t>Why is the mother board called the “Mother board”?</a:t>
            </a:r>
          </a:p>
          <a:p>
            <a:pPr algn="ctr"/>
            <a:endParaRPr lang="en-US" dirty="0" smtClean="0">
              <a:latin typeface="Britannic Bold" pitchFamily="34" charset="0"/>
            </a:endParaRPr>
          </a:p>
          <a:p>
            <a:pPr lvl="1">
              <a:buFontTx/>
              <a:buNone/>
            </a:pPr>
            <a:r>
              <a:rPr lang="en-US" dirty="0" smtClean="0">
                <a:latin typeface="Britannic Bold" pitchFamily="34" charset="0"/>
              </a:rPr>
              <a:t>			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a.   It’s the head of the computer and takes care of all the business.</a:t>
            </a:r>
            <a:endParaRPr lang="en-US" dirty="0" smtClean="0">
              <a:latin typeface="Britannic Bold" pitchFamily="34" charset="0"/>
            </a:endParaRPr>
          </a:p>
          <a:p>
            <a:pPr lvl="1">
              <a:buFontTx/>
              <a:buNone/>
            </a:pPr>
            <a:r>
              <a:rPr lang="en-US" dirty="0" smtClean="0">
                <a:latin typeface="Britannic Bold" pitchFamily="34" charset="0"/>
              </a:rPr>
              <a:t>			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b. Without the mother board the computer  wouldn’t be functional.</a:t>
            </a:r>
            <a:endParaRPr lang="en-US" dirty="0" smtClean="0">
              <a:latin typeface="Britannic Bold" pitchFamily="34" charset="0"/>
            </a:endParaRPr>
          </a:p>
          <a:p>
            <a:pPr lvl="1">
              <a:buFontTx/>
              <a:buNone/>
            </a:pPr>
            <a:r>
              <a:rPr lang="en-US" dirty="0" smtClean="0">
                <a:latin typeface="Britannic Bold" pitchFamily="34" charset="0"/>
              </a:rPr>
              <a:t>			</a:t>
            </a:r>
            <a:r>
              <a:rPr lang="en-US" dirty="0" smtClean="0">
                <a:latin typeface="Britannic Bold" pitchFamily="34" charset="0"/>
                <a:hlinkClick r:id="rId4" action="ppaction://hlinksldjump"/>
              </a:rPr>
              <a:t>c. All Choices</a:t>
            </a:r>
            <a:endParaRPr lang="en-US" dirty="0" smtClean="0">
              <a:latin typeface="Britannic Bold" pitchFamily="34" charset="0"/>
            </a:endParaRPr>
          </a:p>
          <a:p>
            <a:pPr lvl="1">
              <a:buFontTx/>
              <a:buNone/>
            </a:pPr>
            <a:r>
              <a:rPr lang="en-US" dirty="0" smtClean="0">
                <a:latin typeface="Britannic Bold" pitchFamily="34" charset="0"/>
              </a:rPr>
              <a:t>			</a:t>
            </a:r>
            <a:r>
              <a:rPr lang="en-US" dirty="0" smtClean="0">
                <a:latin typeface="Britannic Bold" pitchFamily="34" charset="0"/>
                <a:hlinkClick r:id="rId3" action="ppaction://hlinksldjump"/>
              </a:rPr>
              <a:t>d. It is basically like the nucleus of the computer.</a:t>
            </a:r>
            <a:endParaRPr lang="en-US" dirty="0" smtClean="0">
              <a:latin typeface="Britannic Bold" pitchFamily="34" charset="0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YUPSTEROONI YOU GOT IT!</a:t>
            </a:r>
          </a:p>
        </p:txBody>
      </p:sp>
      <p:sp>
        <p:nvSpPr>
          <p:cNvPr id="21507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5400" dirty="0" smtClean="0">
                <a:latin typeface="Britannic Bold" pitchFamily="34" charset="0"/>
                <a:hlinkClick r:id="rId2" action="ppaction://hlinksldjump"/>
              </a:rPr>
              <a:t>Correct Answer’s Reasoning!</a:t>
            </a:r>
            <a:endParaRPr lang="en-US" sz="5400" dirty="0" smtClean="0">
              <a:latin typeface="Britannic Bold" pitchFamily="34" charset="0"/>
            </a:endParaRPr>
          </a:p>
          <a:p>
            <a:endParaRPr lang="en-US" sz="5400" dirty="0" smtClean="0">
              <a:latin typeface="Britannic Bold" pitchFamily="34" charset="0"/>
            </a:endParaRPr>
          </a:p>
          <a:p>
            <a:r>
              <a:rPr lang="en-US" sz="3600" dirty="0" smtClean="0">
                <a:latin typeface="Britannic Bold" pitchFamily="34" charset="0"/>
                <a:hlinkClick r:id="rId3" action="ppaction://hlinksldjump"/>
              </a:rPr>
              <a:t>Go Back to GB!</a:t>
            </a:r>
            <a:endParaRPr lang="en-US" sz="3600" dirty="0" smtClean="0">
              <a:latin typeface="Britannic Bold" pitchFamily="34" charset="0"/>
            </a:endParaRPr>
          </a:p>
        </p:txBody>
      </p:sp>
      <p:pic>
        <p:nvPicPr>
          <p:cNvPr id="21508" name="Picture 4" descr="C:\Documents and Settings\student\Local Settings\Temporary Internet Files\Content.IE5\O03HYT26\MC900383552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8600" y="1371600"/>
            <a:ext cx="3962400" cy="4851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itannic Bold" pitchFamily="34" charset="0"/>
              </a:rPr>
              <a:t>YOU JUST SCREWED UP!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8000" dirty="0" smtClean="0">
                <a:latin typeface="Georgia" pitchFamily="18" charset="0"/>
                <a:hlinkClick r:id="rId2" action="ppaction://hlinksldjump"/>
              </a:rPr>
              <a:t>GO BACK!</a:t>
            </a:r>
            <a:endParaRPr lang="en-US" sz="8000" dirty="0" smtClean="0">
              <a:latin typeface="Georgia" pitchFamily="18" charset="0"/>
            </a:endParaRPr>
          </a:p>
        </p:txBody>
      </p:sp>
      <p:pic>
        <p:nvPicPr>
          <p:cNvPr id="22532" name="Picture 2" descr="C:\Documents and Settings\student\Local Settings\Temporary Internet Files\Content.IE5\RDF9XO8C\MC900423167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752600"/>
            <a:ext cx="4305300" cy="4305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ritannic Bold" pitchFamily="34" charset="0"/>
              </a:rPr>
              <a:t>Reason For Answer      </a:t>
            </a:r>
            <a:r>
              <a:rPr lang="en-US" sz="2400" dirty="0" smtClean="0">
                <a:latin typeface="Britannic Bold" pitchFamily="34" charset="0"/>
                <a:hlinkClick r:id="rId2" action="ppaction://hlinksldjump"/>
              </a:rPr>
              <a:t>Go Back to GB</a:t>
            </a:r>
            <a:endParaRPr lang="en-US" sz="2400" dirty="0" smtClean="0">
              <a:latin typeface="Britannic Bold" pitchFamily="34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>
                <a:latin typeface="Britannic Bold" pitchFamily="34" charset="0"/>
              </a:rPr>
              <a:t>A-POSSIBLE ANSWER!...AND TRUE AS WELL! BUT THAT’S ISNT ENOUGH INFO!</a:t>
            </a:r>
          </a:p>
          <a:p>
            <a:r>
              <a:rPr lang="en-US" sz="2400" smtClean="0">
                <a:latin typeface="Britannic Bold" pitchFamily="34" charset="0"/>
              </a:rPr>
              <a:t>B- THIS ANSWER COULD BE…BUT WHAT IS GRABS THE ATTENTION ABOUT THE MOTHER BOARD!</a:t>
            </a:r>
          </a:p>
          <a:p>
            <a:r>
              <a:rPr lang="en-US" sz="2400" smtClean="0">
                <a:latin typeface="Britannic Bold" pitchFamily="34" charset="0"/>
              </a:rPr>
              <a:t>*</a:t>
            </a:r>
            <a:r>
              <a:rPr lang="en-US" sz="2400" b="1" smtClean="0">
                <a:latin typeface="Britannic Bold" pitchFamily="34" charset="0"/>
              </a:rPr>
              <a:t>C*- WELP YOU HAVENT READ (D) YET BUT YOU GET THE PICTURE! YOU READ ALL DECISIONS BEFORE CHOSING!...SO!!!...THIS IS IT!</a:t>
            </a:r>
          </a:p>
          <a:p>
            <a:r>
              <a:rPr lang="en-US" sz="2400" smtClean="0">
                <a:latin typeface="Britannic Bold" pitchFamily="34" charset="0"/>
              </a:rPr>
              <a:t>D- AS THE OTHERSTHIS IS A GOOD GESTURE BUT NOT BY ITSSELF! IT NEEDS THE OTHERS!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smtClean="0">
                <a:latin typeface="Britannic Bold" pitchFamily="34" charset="0"/>
              </a:rPr>
              <a:t>Bibliography</a:t>
            </a:r>
          </a:p>
        </p:txBody>
      </p:sp>
      <p:sp>
        <p:nvSpPr>
          <p:cNvPr id="24579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>
                <a:latin typeface="Britannic Bold" pitchFamily="34" charset="0"/>
                <a:hlinkClick r:id="rId2"/>
              </a:rPr>
              <a:t>http://www.computerhope.com/jargon/f/fdd.htm</a:t>
            </a:r>
            <a:r>
              <a:rPr lang="en-US" sz="2400" smtClean="0">
                <a:latin typeface="Britannic Bold" pitchFamily="34" charset="0"/>
              </a:rPr>
              <a:t> </a:t>
            </a:r>
          </a:p>
          <a:p>
            <a:r>
              <a:rPr lang="en-US" sz="2400" smtClean="0">
                <a:latin typeface="Britannic Bold" pitchFamily="34" charset="0"/>
                <a:hlinkClick r:id="rId3"/>
              </a:rPr>
              <a:t>http://www.computerhope.com/jargon/c/cdrom.htm</a:t>
            </a:r>
            <a:endParaRPr lang="en-US" sz="2400" smtClean="0">
              <a:latin typeface="Britannic Bold" pitchFamily="34" charset="0"/>
            </a:endParaRPr>
          </a:p>
          <a:p>
            <a:r>
              <a:rPr lang="en-US" sz="2400" smtClean="0">
                <a:latin typeface="Britannic Bold" pitchFamily="34" charset="0"/>
              </a:rPr>
              <a:t>http://www.computerhope.com/jargon/m/mothboar.htm </a:t>
            </a:r>
          </a:p>
          <a:p>
            <a:r>
              <a:rPr lang="en-US" sz="2400" smtClean="0">
                <a:latin typeface="Britannic Bold" pitchFamily="34" charset="0"/>
              </a:rPr>
              <a:t>http://www.computerhope.com/jargon/p/ps.htm </a:t>
            </a:r>
          </a:p>
          <a:p>
            <a:r>
              <a:rPr lang="en-US" sz="2400" smtClean="0">
                <a:latin typeface="Britannic Bold" pitchFamily="34" charset="0"/>
              </a:rPr>
              <a:t>http://www.computerhope.com/jargon/r/ram.htm </a:t>
            </a:r>
          </a:p>
          <a:p>
            <a:r>
              <a:rPr lang="en-US" sz="2400" smtClean="0">
                <a:latin typeface="Britannic Bold" pitchFamily="34" charset="0"/>
              </a:rPr>
              <a:t>http://www.computerhope.com/jargon/c/cpu.htm </a:t>
            </a:r>
          </a:p>
          <a:p>
            <a:r>
              <a:rPr lang="en-US" sz="2400" smtClean="0">
                <a:latin typeface="Britannic Bold" pitchFamily="34" charset="0"/>
              </a:rPr>
              <a:t>http://www.computerhope.com/jargon/m/molex.htm </a:t>
            </a:r>
          </a:p>
          <a:p>
            <a:r>
              <a:rPr lang="en-US" sz="2400" smtClean="0">
                <a:latin typeface="Britannic Bold" pitchFamily="34" charset="0"/>
              </a:rPr>
              <a:t>http://www.computerhope.com/jargon/f/fan.htm </a:t>
            </a:r>
          </a:p>
          <a:p>
            <a:pPr algn="ctr"/>
            <a:r>
              <a:rPr lang="en-US" sz="2400" smtClean="0">
                <a:latin typeface="Britannic Bold" pitchFamily="34" charset="0"/>
              </a:rPr>
              <a:t>http://www.computerhope.com/jargon/h/harddriv.htm</a:t>
            </a:r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ritannic Bold" pitchFamily="34" charset="0"/>
              </a:rPr>
              <a:t>Group 2</a:t>
            </a:r>
            <a:br>
              <a:rPr lang="en-US" dirty="0" smtClean="0">
                <a:latin typeface="Britannic Bold" pitchFamily="34" charset="0"/>
              </a:rPr>
            </a:br>
            <a:r>
              <a:rPr lang="en-US" sz="2800" dirty="0" smtClean="0">
                <a:latin typeface="Britannic Bold" pitchFamily="34" charset="0"/>
              </a:rPr>
              <a:t>( Spyware Info Slide )</a:t>
            </a:r>
          </a:p>
        </p:txBody>
      </p:sp>
      <p:sp>
        <p:nvSpPr>
          <p:cNvPr id="3075" name="Content Placeholder 3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Spyware  is a category of computer programs that attach them selves to your operating system in various ways.</a:t>
            </a:r>
          </a:p>
          <a:p>
            <a:pPr eaLnBrk="1" hangingPunct="1"/>
            <a:r>
              <a:rPr lang="en-US" smtClean="0">
                <a:latin typeface="Britannic Bold" pitchFamily="34" charset="0"/>
              </a:rPr>
              <a:t>More than 80% of personal computers are infected with some kind of spyware</a:t>
            </a:r>
          </a:p>
          <a:p>
            <a:pPr eaLnBrk="1" hangingPunct="1"/>
            <a:r>
              <a:rPr lang="en-US" smtClean="0">
                <a:latin typeface="Britannic Bold" pitchFamily="34" charset="0"/>
              </a:rPr>
              <a:t> A computer spyware can masquerade itself as an add of unwanted merchandise that you do not want to buy.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Group 2</a:t>
            </a:r>
            <a:br>
              <a:rPr lang="en-US" smtClean="0">
                <a:latin typeface="Britannic Bold" pitchFamily="34" charset="0"/>
              </a:rPr>
            </a:br>
            <a:r>
              <a:rPr lang="en-US" smtClean="0">
                <a:latin typeface="Britannic Bold" pitchFamily="34" charset="0"/>
              </a:rPr>
              <a:t>(Spyware </a:t>
            </a:r>
            <a:r>
              <a:rPr lang="en-US" sz="1100" smtClean="0">
                <a:latin typeface="Britannic Bold" pitchFamily="34" charset="0"/>
              </a:rPr>
              <a:t>i</a:t>
            </a:r>
            <a:r>
              <a:rPr lang="en-US" sz="4000" smtClean="0">
                <a:latin typeface="Britannic Bold" pitchFamily="34" charset="0"/>
              </a:rPr>
              <a:t>info slide)</a:t>
            </a:r>
            <a:endParaRPr lang="en-US" smtClean="0">
              <a:latin typeface="Britannic Bold" pitchFamily="34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5638800"/>
          </a:xfrm>
        </p:spPr>
        <p:txBody>
          <a:bodyPr/>
          <a:lstStyle/>
          <a:p>
            <a:pPr eaLnBrk="1" hangingPunct="1"/>
            <a:r>
              <a:rPr lang="en-US" sz="4400" smtClean="0">
                <a:latin typeface="Britannic Bold" pitchFamily="34" charset="0"/>
              </a:rPr>
              <a:t>Spyware is designed to hack your internet habits</a:t>
            </a:r>
          </a:p>
          <a:p>
            <a:pPr eaLnBrk="1" hangingPunct="1"/>
            <a:r>
              <a:rPr lang="en-US" sz="4400" smtClean="0">
                <a:latin typeface="Britannic Bold" pitchFamily="34" charset="0"/>
              </a:rPr>
              <a:t>5 ways to protect yourself from spyware are, pop up blockers, disable active x, be careful about downloading, do not click on the pop ups make sure websites are secure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Group 2</a:t>
            </a:r>
            <a:br>
              <a:rPr lang="en-US" smtClean="0">
                <a:latin typeface="Britannic Bold" pitchFamily="34" charset="0"/>
              </a:rPr>
            </a:br>
            <a:r>
              <a:rPr lang="en-US" smtClean="0">
                <a:latin typeface="Britannic Bold" pitchFamily="34" charset="0"/>
              </a:rPr>
              <a:t>(Spyware Info slide)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The main mission of spyware is to lead ads from the internet you .</a:t>
            </a:r>
          </a:p>
          <a:p>
            <a:pPr eaLnBrk="1" hangingPunct="1"/>
            <a:r>
              <a:rPr lang="en-US" smtClean="0">
                <a:latin typeface="Britannic Bold" pitchFamily="34" charset="0"/>
              </a:rPr>
              <a:t>Browser ad-ons are enhancements that add things into your task bar that makes you want to click on them and open them.</a:t>
            </a:r>
          </a:p>
          <a:p>
            <a:pPr eaLnBrk="1" hangingPunct="1"/>
            <a:r>
              <a:rPr lang="en-US" smtClean="0">
                <a:latin typeface="Britannic Bold" pitchFamily="34" charset="0"/>
              </a:rPr>
              <a:t>The difference between spyware and virus is that Spyware slows down your computer but  Viruses are made to damage your computer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ritannic Bold" pitchFamily="34" charset="0"/>
              </a:rPr>
              <a:t>Cyber Crime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latin typeface="Britannic Bold" pitchFamily="34" charset="0"/>
              </a:rPr>
              <a:t>(Informational Slide )</a:t>
            </a:r>
          </a:p>
        </p:txBody>
      </p:sp>
      <p:sp>
        <p:nvSpPr>
          <p:cNvPr id="3075" name="Content Placeholder 3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eaLnBrk="1" hangingPunct="1"/>
            <a:r>
              <a:rPr lang="en-US" smtClean="0">
                <a:latin typeface="Britannic Bold" pitchFamily="34" charset="0"/>
              </a:rPr>
              <a:t>Cyber Crime Is When Some One Steals Your Identity On The Internet And Uses It To Buy Things, Stalk Others, Or Sell Illegally To Other People .</a:t>
            </a:r>
          </a:p>
          <a:p>
            <a:pPr eaLnBrk="1" hangingPunct="1"/>
            <a:r>
              <a:rPr lang="en-US" smtClean="0">
                <a:latin typeface="Britannic Bold" pitchFamily="34" charset="0"/>
              </a:rPr>
              <a:t>The Three Main Categories Of Cyber Crime Are: Cyber Crime Against Property .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Britannic Bold" pitchFamily="34" charset="0"/>
              </a:rPr>
              <a:t>     Cyber Crime Against People.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Britannic Bold" pitchFamily="34" charset="0"/>
              </a:rPr>
              <a:t>      Cyber Crime Against Government.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1778</Words>
  <Application>Microsoft Office PowerPoint</Application>
  <PresentationFormat>On-screen Show (4:3)</PresentationFormat>
  <Paragraphs>326</Paragraphs>
  <Slides>57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Office Theme</vt:lpstr>
      <vt:lpstr>Jeopardy Game</vt:lpstr>
      <vt:lpstr>Input Devices</vt:lpstr>
      <vt:lpstr>Output Devices</vt:lpstr>
      <vt:lpstr>Communication Devices</vt:lpstr>
      <vt:lpstr>Storage Devices</vt:lpstr>
      <vt:lpstr>Group 2 ( Spyware Info Slide )</vt:lpstr>
      <vt:lpstr>Group 2 (Spyware iinfo slide)</vt:lpstr>
      <vt:lpstr>Group 2 (Spyware Info slide)</vt:lpstr>
      <vt:lpstr>Cyber Crime (Informational Slide )</vt:lpstr>
      <vt:lpstr>Cyber Crime  (Informational Slide )</vt:lpstr>
      <vt:lpstr>Cyber Crime (Informational Slide)</vt:lpstr>
      <vt:lpstr>Game Board</vt:lpstr>
      <vt:lpstr>Question 1 for 100</vt:lpstr>
      <vt:lpstr>Question 2 for 200</vt:lpstr>
      <vt:lpstr>Question 3 for 300</vt:lpstr>
      <vt:lpstr>Question 4 for 400</vt:lpstr>
      <vt:lpstr>Question 5 for 500</vt:lpstr>
      <vt:lpstr>Congratulations!</vt:lpstr>
      <vt:lpstr>Too Bad!</vt:lpstr>
      <vt:lpstr>Bibliography</vt:lpstr>
      <vt:lpstr>Spyware for 100  </vt:lpstr>
      <vt:lpstr>You are CORRECT! GREAT JOB : )</vt:lpstr>
      <vt:lpstr> You Are Soooo Wrong ! Try Again . </vt:lpstr>
      <vt:lpstr>Spyware for 200  </vt:lpstr>
      <vt:lpstr>Spyware for 300</vt:lpstr>
      <vt:lpstr>Spyware For 400</vt:lpstr>
      <vt:lpstr>Spyware For 500</vt:lpstr>
      <vt:lpstr>Bibliography</vt:lpstr>
      <vt:lpstr>Cyber Crime For 100  </vt:lpstr>
      <vt:lpstr> You Got It Right ! Please Go Back To The Game  Board .</vt:lpstr>
      <vt:lpstr> You Are Soooo Wrong! Try Again. </vt:lpstr>
      <vt:lpstr>Cyber Crime For 200  </vt:lpstr>
      <vt:lpstr>Cyber Crime For 300</vt:lpstr>
      <vt:lpstr>Cyber Crime For 400</vt:lpstr>
      <vt:lpstr>Cyber Crime For 500</vt:lpstr>
      <vt:lpstr>Bibliography</vt:lpstr>
      <vt:lpstr>Parts of The Computer for 100  Go Back to GB!</vt:lpstr>
      <vt:lpstr>YUPSTEROONI! YOU GOT IT! </vt:lpstr>
      <vt:lpstr> YOU JUST SCREWED UP!! </vt:lpstr>
      <vt:lpstr>INFO REPORT! Go Back to GB!</vt:lpstr>
      <vt:lpstr>Parts of The Computer for 200 Go to GB! </vt:lpstr>
      <vt:lpstr>YUPSTEROONI YOU GOT IT!</vt:lpstr>
      <vt:lpstr>YOU JUST SCREWED UP!</vt:lpstr>
      <vt:lpstr>Reason For Answers   Go Back GB!</vt:lpstr>
      <vt:lpstr>Parts of The Computer for 300 Go Back to GB!</vt:lpstr>
      <vt:lpstr>YUPSTEROONI YOU GOT IT!</vt:lpstr>
      <vt:lpstr>YOU JUST SCREWED UP!</vt:lpstr>
      <vt:lpstr>REASON FOR ANSWER  Go Back to GB!</vt:lpstr>
      <vt:lpstr>Parts of The Computer for 400 Go Back to GB!</vt:lpstr>
      <vt:lpstr>YUPSTEROONI YOU GOT IT!</vt:lpstr>
      <vt:lpstr>YOU JUST SCREWED UP!</vt:lpstr>
      <vt:lpstr>Reason For Answer   Go Back to GB!</vt:lpstr>
      <vt:lpstr>Parts of The Computer for 500 Go Back to GB!</vt:lpstr>
      <vt:lpstr>YUPSTEROONI YOU GOT IT!</vt:lpstr>
      <vt:lpstr>YOU JUST SCREWED UP!</vt:lpstr>
      <vt:lpstr>Reason For Answer      Go Back to GB</vt:lpstr>
      <vt:lpstr>Bibliography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Input, Output, Communication, and Storage Devices</dc:title>
  <dc:creator>student</dc:creator>
  <cp:lastModifiedBy>student</cp:lastModifiedBy>
  <cp:revision>19</cp:revision>
  <dcterms:created xsi:type="dcterms:W3CDTF">2010-11-03T22:43:54Z</dcterms:created>
  <dcterms:modified xsi:type="dcterms:W3CDTF">2010-11-08T21:44:51Z</dcterms:modified>
</cp:coreProperties>
</file>